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90" r:id="rId5"/>
    <p:sldId id="291" r:id="rId6"/>
    <p:sldId id="288" r:id="rId7"/>
    <p:sldId id="282" r:id="rId8"/>
    <p:sldId id="281" r:id="rId9"/>
    <p:sldId id="261" r:id="rId10"/>
    <p:sldId id="262" r:id="rId11"/>
    <p:sldId id="283" r:id="rId12"/>
    <p:sldId id="289" r:id="rId13"/>
    <p:sldId id="284" r:id="rId14"/>
    <p:sldId id="285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2" autoAdjust="0"/>
    <p:restoredTop sz="94356" autoAdjust="0"/>
  </p:normalViewPr>
  <p:slideViewPr>
    <p:cSldViewPr>
      <p:cViewPr>
        <p:scale>
          <a:sx n="60" d="100"/>
          <a:sy n="60" d="100"/>
        </p:scale>
        <p:origin x="-79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Кількісно-якісний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склад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вчителів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української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літератури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(75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учителів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1476470298836844"/>
          <c:y val="2.0914654133962381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Кількісно-якісний склад вчителів</c:v>
                </c:pt>
              </c:strCache>
            </c:strRef>
          </c:tx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CCC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uk-UA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uk-UA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спеціаліст</c:v>
                </c:pt>
                <c:pt idx="1">
                  <c:v>спеціаліст ІІ категорії</c:v>
                </c:pt>
                <c:pt idx="2">
                  <c:v>спеціаліст І категорії</c:v>
                </c:pt>
                <c:pt idx="3">
                  <c:v>вища категорія</c:v>
                </c:pt>
                <c:pt idx="4">
                  <c:v>старший вчитель</c:v>
                </c:pt>
                <c:pt idx="5">
                  <c:v>методист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17</c:v>
                </c:pt>
                <c:pt idx="3">
                  <c:v>41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gapWidth val="100"/>
        <c:axId val="180345472"/>
        <c:axId val="165448320"/>
      </c:barChart>
      <c:valAx>
        <c:axId val="165448320"/>
        <c:scaling>
          <c:orientation val="minMax"/>
        </c:scaling>
        <c:axPos val="l"/>
        <c:majorGridlines/>
        <c:numFmt formatCode="General" sourceLinked="1"/>
        <c:tickLblPos val="nextTo"/>
        <c:crossAx val="180345472"/>
        <c:crossBetween val="between"/>
      </c:valAx>
      <c:catAx>
        <c:axId val="180345472"/>
        <c:scaling>
          <c:orientation val="minMax"/>
        </c:scaling>
        <c:axPos val="b"/>
        <c:tickLblPos val="nextTo"/>
        <c:crossAx val="165448320"/>
        <c:auto val="1"/>
        <c:lblAlgn val="ctr"/>
        <c:lblOffset val="100"/>
      </c:catAx>
      <c:spPr>
        <a:noFill/>
        <a:ln w="2194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74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74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74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74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74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074" b="1"/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555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Кількісно-якісний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склад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вчителів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російської мови та світової літератури</a:t>
            </a:r>
          </a:p>
          <a:p>
            <a:pPr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(53 учителі)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3184663252613726"/>
          <c:y val="2.2293330007711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Кількісно-якісний склад вчителів</c:v>
                </c:pt>
              </c:strCache>
            </c:strRef>
          </c:tx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CCC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25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smtClean="0"/>
                      <a:t>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спеціаліст</c:v>
                </c:pt>
                <c:pt idx="1">
                  <c:v>спеціаліст ІІ категорії</c:v>
                </c:pt>
                <c:pt idx="2">
                  <c:v>спеціаліст І категорії</c:v>
                </c:pt>
                <c:pt idx="3">
                  <c:v>вища категорія</c:v>
                </c:pt>
                <c:pt idx="4">
                  <c:v>старший вчитель</c:v>
                </c:pt>
                <c:pt idx="5">
                  <c:v>методист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17</c:v>
                </c:pt>
                <c:pt idx="3">
                  <c:v>41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gapWidth val="100"/>
        <c:axId val="96427392"/>
        <c:axId val="96424320"/>
      </c:barChart>
      <c:valAx>
        <c:axId val="96424320"/>
        <c:scaling>
          <c:orientation val="minMax"/>
        </c:scaling>
        <c:axPos val="l"/>
        <c:majorGridlines/>
        <c:numFmt formatCode="General" sourceLinked="1"/>
        <c:tickLblPos val="nextTo"/>
        <c:crossAx val="96427392"/>
        <c:crossBetween val="between"/>
      </c:valAx>
      <c:catAx>
        <c:axId val="96427392"/>
        <c:scaling>
          <c:orientation val="minMax"/>
        </c:scaling>
        <c:axPos val="b"/>
        <c:tickLblPos val="nextTo"/>
        <c:crossAx val="96424320"/>
        <c:auto val="1"/>
        <c:lblAlgn val="ctr"/>
        <c:lblOffset val="100"/>
      </c:catAx>
      <c:spPr>
        <a:noFill/>
        <a:ln w="2261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137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137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137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137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137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137" b="1"/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602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236296" cy="1656184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Творчий звіт </a:t>
            </a:r>
          </a:p>
          <a:p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методиста РМК</a:t>
            </a:r>
          </a:p>
          <a:p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Гуденко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В.С.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4214817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-252536" y="0"/>
            <a:ext cx="1872208" cy="181471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2721987"/>
            <a:ext cx="8280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  роботи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Documents and Settings\Admin\Рабочий стол\Район 2\Семінари\Семінари 2013-2014\Світова\Сухополова\фото\DSC0812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1"/>
            <a:ext cx="2517243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Район 2\Семінари\Семінари 2013-2014\Світова\Сухополова\фото\DSC081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Район 2\Семінари\Семінари 2013-2014\Фото семінар\DSCF05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143380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Район 2\Семінари\2014-2015\Семінар Ладан\Семинар\IMG_2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72008"/>
            <a:ext cx="2643206" cy="20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Район 2\Семінари\2014-2015\Семінар Ладан\Семинар\IMG_20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572008"/>
            <a:ext cx="2286016" cy="201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Admin\Рабочий стол\Район 2\Семінари\2014-2015\семінари Білорічиця\Фото Білорічиця\WP_20141119_0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1428736"/>
            <a:ext cx="16430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Результативність олімпіад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57874" cy="49006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2013 – 2014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- 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дипломи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 української мови та літератури  (12 місце) та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дипломи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 російської мови та літератури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11 місце)</a:t>
            </a:r>
          </a:p>
          <a:p>
            <a:pPr lvl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2 дипломи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 української мови та літератури  (18 місце)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-285784" y="0"/>
            <a:ext cx="1754693" cy="17008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1571612"/>
            <a:ext cx="262499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614866" cy="4911741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Міжнародний конкурс з  української мови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ім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П.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Міжнародний мовно-літературний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конкурс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Т.Шевченка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Всеукраїнський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літературний  конкурс  «Розкрилля душі»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7" descr="C:\Documents and Settings\Admin\Рабочий стол\IMG_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57430"/>
            <a:ext cx="2977083" cy="24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freemail.ukr.net/attach/show/13916913510535636210/4/IMG_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8604"/>
            <a:ext cx="17145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freemail.ukr.net/attach/show/13910170580521344406/4/100_6455_-_ko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72008"/>
            <a:ext cx="2249481" cy="20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Методичні  рекомендації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5429288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«Рекомендації щодо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викладання української мови та літератури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5-класах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«Використання інноваційних технологій у процесі формування життєвих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учнів на уроках української мови та літератури»;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«Робота з обдарованими учнями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контексті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підготовки до олімпіади»;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методичні рекомендації щодо проведення уроків  літератури рідного краю.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-214346" y="0"/>
            <a:ext cx="1754693" cy="17008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Конкурс «Учитель року»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071546"/>
            <a:ext cx="4038600" cy="4525963"/>
          </a:xfrm>
        </p:spPr>
        <p:txBody>
          <a:bodyPr/>
          <a:lstStyle/>
          <a:p>
            <a:r>
              <a:rPr lang="uk-UA" dirty="0" smtClean="0"/>
              <a:t>учасник ІІ туру «Учитель року – 2014» в номінації «Світова література»  </a:t>
            </a:r>
            <a:r>
              <a:rPr lang="uk-UA" dirty="0" err="1" smtClean="0"/>
              <a:t>Воробйовська</a:t>
            </a:r>
            <a:r>
              <a:rPr lang="uk-UA" dirty="0" smtClean="0"/>
              <a:t> Л.І.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038600" cy="4525963"/>
          </a:xfrm>
        </p:spPr>
        <p:txBody>
          <a:bodyPr/>
          <a:lstStyle/>
          <a:p>
            <a:r>
              <a:rPr lang="uk-UA" dirty="0" smtClean="0"/>
              <a:t>учасник ІІ туру </a:t>
            </a:r>
            <a:r>
              <a:rPr lang="uk-UA" dirty="0" smtClean="0"/>
              <a:t>«</a:t>
            </a:r>
            <a:r>
              <a:rPr lang="uk-UA" dirty="0" smtClean="0"/>
              <a:t>Учитель року – 2015» в номінації «Українська мова та література»  Пилипенко </a:t>
            </a:r>
            <a:r>
              <a:rPr lang="uk-UA" dirty="0" smtClean="0"/>
              <a:t>ОВ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-194617" y="0"/>
            <a:ext cx="1526257" cy="147938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Содержимое 12" descr="моє фото00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643314"/>
            <a:ext cx="2034184" cy="27577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 descr="C:\Documents and Settings\Admin\Рабочий стол\18.11._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500438"/>
            <a:ext cx="2307478" cy="307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uk-UA" sz="4000" dirty="0" smtClean="0"/>
              <a:t>Замало </a:t>
            </a:r>
            <a:r>
              <a:rPr lang="uk-UA" sz="4000" dirty="0" smtClean="0"/>
              <a:t>бути обізнаним у нових ідеях, потрібно знати, де можна використати ці ідеї, вміти з ними поводитись, а не лише </a:t>
            </a:r>
            <a:r>
              <a:rPr lang="uk-UA" sz="4000" dirty="0" smtClean="0"/>
              <a:t>захоплюватись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                                                      </a:t>
            </a:r>
            <a:r>
              <a:rPr lang="uk-UA" sz="4000" dirty="0" err="1" smtClean="0"/>
              <a:t>Фуллан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0" y="0"/>
            <a:ext cx="1526257" cy="14793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2071678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         Проблема, над якою працюю: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500174"/>
            <a:ext cx="8496944" cy="5357826"/>
          </a:xfrm>
        </p:spPr>
        <p:txBody>
          <a:bodyPr/>
          <a:lstStyle/>
          <a:p>
            <a:pPr algn="ctr">
              <a:buNone/>
            </a:pPr>
            <a:endParaRPr lang="uk-UA" sz="44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1" y="0"/>
            <a:ext cx="1643042" cy="17008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714488"/>
            <a:ext cx="792961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uk-UA" sz="3600" b="1" dirty="0" smtClean="0"/>
              <a:t>Використання ІКТ на уроках української мови та літератури як засіб формування комунікативної компетентності учнів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7" name="Picture 3" descr="C:\Users\Директор\Desktop\0_c8542_1c29e171_xl-480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86322"/>
            <a:ext cx="285860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Науково-методична діяльність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  <p:graphicFrame>
        <p:nvGraphicFramePr>
          <p:cNvPr id="4" name="Group 58"/>
          <p:cNvGraphicFramePr>
            <a:graphicFrameLocks noGrp="1"/>
          </p:cNvGraphicFramePr>
          <p:nvPr>
            <p:ph idx="4294967295"/>
          </p:nvPr>
        </p:nvGraphicFramePr>
        <p:xfrm>
          <a:off x="214282" y="1214422"/>
          <a:ext cx="8643998" cy="5448304"/>
        </p:xfrm>
        <a:graphic>
          <a:graphicData uri="http://schemas.openxmlformats.org/drawingml/2006/table">
            <a:tbl>
              <a:tblPr/>
              <a:tblGrid>
                <a:gridCol w="3643338"/>
                <a:gridCol w="5000660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Форма роботи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Проблема, над якою працюють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Районне </a:t>
                      </a:r>
                      <a:r>
                        <a:rPr kumimoji="0" lang="uk-U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вчителів української мови та літератури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«Використання інноваційних технологій на уроках української мови та літератури»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Районне </a:t>
                      </a:r>
                      <a:r>
                        <a:rPr kumimoji="0" lang="uk-U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вчителів російської мови та  світової літератури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«Розвиток мовлення як засобу</a:t>
                      </a:r>
                      <a:r>
                        <a:rPr lang="uk-UA" sz="2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спілкування, формування</a:t>
                      </a:r>
                      <a:r>
                        <a:rPr lang="uk-UA" sz="2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інтелекту і духовності на уроках світової літератури та російської мови шляхом використання інтерактивних форм навчання»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4"/>
          <p:cNvGraphicFramePr>
            <a:graphicFrameLocks noGrp="1"/>
          </p:cNvGraphicFramePr>
          <p:nvPr>
            <p:ph idx="1"/>
          </p:nvPr>
        </p:nvGraphicFramePr>
        <p:xfrm>
          <a:off x="214282" y="481164"/>
          <a:ext cx="8572560" cy="60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858280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Науково-методична діяльність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500174"/>
          <a:ext cx="8572560" cy="4711253"/>
        </p:xfrm>
        <a:graphic>
          <a:graphicData uri="http://schemas.openxmlformats.org/drawingml/2006/table">
            <a:tbl>
              <a:tblPr/>
              <a:tblGrid>
                <a:gridCol w="3076423"/>
                <a:gridCol w="5496137"/>
              </a:tblGrid>
              <a:tr h="1127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Форма роботи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Проблема, над якою працюють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Творча група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«Розвиток творчого потенціалу обдарованих учнів»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Тітуленко</a:t>
                      </a: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Н.І.)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1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Проблемна група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«Організація науково-дослідницької  роботи на уроках української мови  та літератури» (Скалига А.Г.)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Семінари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132873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sz="6500" dirty="0" smtClean="0"/>
              <a:t>Виїзний  семінар  до </a:t>
            </a:r>
            <a:r>
              <a:rPr lang="ru-RU" sz="6500" dirty="0" err="1" smtClean="0"/>
              <a:t>Шевченківськ</a:t>
            </a:r>
            <a:r>
              <a:rPr lang="uk-UA" sz="6500" dirty="0" err="1" smtClean="0"/>
              <a:t>ого</a:t>
            </a:r>
            <a:r>
              <a:rPr lang="ru-RU" sz="6500" dirty="0" smtClean="0"/>
              <a:t> </a:t>
            </a:r>
            <a:r>
              <a:rPr lang="ru-RU" sz="6500" dirty="0" err="1" smtClean="0"/>
              <a:t>національн</a:t>
            </a:r>
            <a:r>
              <a:rPr lang="uk-UA" sz="6500" dirty="0" err="1" smtClean="0"/>
              <a:t>ого</a:t>
            </a:r>
            <a:r>
              <a:rPr lang="ru-RU" sz="6500" dirty="0" smtClean="0"/>
              <a:t> </a:t>
            </a:r>
            <a:r>
              <a:rPr lang="ru-RU" sz="6500" dirty="0" err="1" smtClean="0"/>
              <a:t>заповідник</a:t>
            </a:r>
            <a:r>
              <a:rPr lang="uk-UA" sz="6500" dirty="0" smtClean="0"/>
              <a:t>а  в  </a:t>
            </a:r>
            <a:r>
              <a:rPr lang="ru-RU" sz="6500" dirty="0" err="1" smtClean="0"/>
              <a:t>Каневі</a:t>
            </a:r>
            <a:r>
              <a:rPr lang="uk-UA" sz="6500" dirty="0" smtClean="0"/>
              <a:t>.</a:t>
            </a:r>
          </a:p>
          <a:p>
            <a:pPr lvl="0">
              <a:buNone/>
            </a:pPr>
            <a:r>
              <a:rPr lang="uk-UA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 descr="G:\Гуденко ВС\Район 2\Канів\осынь 2013 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86124"/>
            <a:ext cx="3907555" cy="3161919"/>
          </a:xfrm>
          <a:prstGeom prst="rect">
            <a:avLst/>
          </a:prstGeom>
          <a:noFill/>
        </p:spPr>
      </p:pic>
      <p:pic>
        <p:nvPicPr>
          <p:cNvPr id="1030" name="Picture 6" descr="G:\Гуденко ВС\Район 2\Канів\осынь 2013 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07" y="3295054"/>
            <a:ext cx="4179124" cy="313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71546"/>
            <a:ext cx="7943880" cy="5286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uk-UA" b="1" dirty="0" err="1" smtClean="0"/>
              <a:t>Охіньківська</a:t>
            </a:r>
            <a:r>
              <a:rPr lang="uk-UA" b="1" dirty="0" smtClean="0"/>
              <a:t> ЗОШ І-ІІІ ст. </a:t>
            </a:r>
            <a:r>
              <a:rPr lang="uk-UA" dirty="0" smtClean="0"/>
              <a:t>-  міжрайонний семінар учителів-філологів </a:t>
            </a:r>
            <a:r>
              <a:rPr lang="uk-UA" dirty="0" err="1" smtClean="0"/>
              <a:t>Прилуччини</a:t>
            </a:r>
            <a:r>
              <a:rPr lang="uk-UA" dirty="0" smtClean="0"/>
              <a:t> та </a:t>
            </a:r>
            <a:r>
              <a:rPr lang="uk-UA" dirty="0" err="1" smtClean="0"/>
              <a:t>Срібнянщини</a:t>
            </a:r>
            <a:r>
              <a:rPr lang="uk-UA" dirty="0" smtClean="0"/>
              <a:t> з нагоди 200-річчя від дня народження Кобзаря;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uk-UA" b="1" dirty="0" err="1" smtClean="0"/>
              <a:t>Сухополов’янська</a:t>
            </a:r>
            <a:r>
              <a:rPr lang="uk-UA" b="1" dirty="0" smtClean="0"/>
              <a:t> ЗОШ І-ІІІ ст. </a:t>
            </a:r>
            <a:r>
              <a:rPr lang="uk-UA" dirty="0" smtClean="0"/>
              <a:t>- семінар учителів світової літератури  «Використання проектних технологій та дослідницької роботи при вивченні російської мови та світової літератури в школі</a:t>
            </a:r>
            <a:r>
              <a:rPr lang="uk-UA" b="1" cap="small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0" y="0"/>
            <a:ext cx="1643042" cy="17008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928802"/>
            <a:ext cx="8501122" cy="4714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 </a:t>
            </a:r>
            <a:r>
              <a:rPr lang="uk-UA" sz="3500" b="1" dirty="0" err="1" smtClean="0"/>
              <a:t>Ладанська</a:t>
            </a:r>
            <a:r>
              <a:rPr lang="uk-UA" sz="3500" b="1" dirty="0" smtClean="0"/>
              <a:t> гімназія</a:t>
            </a:r>
            <a:r>
              <a:rPr lang="uk-UA" sz="3500" dirty="0" smtClean="0"/>
              <a:t> - семінар учителів української мови  та літератури </a:t>
            </a:r>
            <a:r>
              <a:rPr lang="uk-UA" sz="3500" dirty="0" smtClean="0"/>
              <a:t> </a:t>
            </a:r>
            <a:r>
              <a:rPr lang="uk-UA" sz="3500" dirty="0" smtClean="0"/>
              <a:t>«Розвиток інформаційної компетентності учнів як умова досягнення високої якості шкільної мовної освіти»</a:t>
            </a:r>
            <a:endParaRPr lang="ru-RU" sz="3500" dirty="0" smtClean="0"/>
          </a:p>
          <a:p>
            <a:r>
              <a:rPr lang="uk-UA" sz="3500" dirty="0" smtClean="0"/>
              <a:t> </a:t>
            </a:r>
            <a:r>
              <a:rPr lang="uk-UA" sz="3500" b="1" dirty="0" err="1" smtClean="0"/>
              <a:t>Білорічицька</a:t>
            </a:r>
            <a:r>
              <a:rPr lang="uk-UA" sz="3500" b="1" dirty="0" smtClean="0"/>
              <a:t> ЗОШ І-ІІІ ст. </a:t>
            </a:r>
            <a:r>
              <a:rPr lang="uk-UA" sz="3500" dirty="0" smtClean="0"/>
              <a:t>семінар учителів російської мови та літератури </a:t>
            </a:r>
            <a:r>
              <a:rPr lang="uk-UA" sz="3500" b="1" dirty="0" smtClean="0"/>
              <a:t>«</a:t>
            </a:r>
            <a:r>
              <a:rPr lang="uk-UA" sz="3500" dirty="0" smtClean="0"/>
              <a:t>Шляхи формування та розвитку читацьких </a:t>
            </a:r>
            <a:r>
              <a:rPr lang="uk-UA" sz="3500" dirty="0" err="1" smtClean="0"/>
              <a:t>компетенцій</a:t>
            </a:r>
            <a:r>
              <a:rPr lang="uk-UA" sz="3500" dirty="0" smtClean="0"/>
              <a:t> учнів на уроках світової літератури</a:t>
            </a:r>
            <a:r>
              <a:rPr lang="uk-UA" sz="3500" b="1" dirty="0" smtClean="0"/>
              <a:t>»</a:t>
            </a:r>
            <a:r>
              <a:rPr lang="uk-UA" sz="3500" dirty="0" smtClean="0"/>
              <a:t>    </a:t>
            </a:r>
          </a:p>
          <a:p>
            <a:pPr>
              <a:buNone/>
            </a:pPr>
            <a:r>
              <a:rPr lang="uk-UA" sz="2400" dirty="0" smtClean="0"/>
              <a:t>  </a:t>
            </a:r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0" y="0"/>
            <a:ext cx="1754693" cy="17008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0298" y="28572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Семінари</a:t>
            </a:r>
            <a:b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2014-2015н.р.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489</TotalTime>
  <Words>430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7</vt:lpstr>
      <vt:lpstr>Слайд 1</vt:lpstr>
      <vt:lpstr>          Проблема, над якою працюю:</vt:lpstr>
      <vt:lpstr>Науково-методична діяльність </vt:lpstr>
      <vt:lpstr>Слайд 4</vt:lpstr>
      <vt:lpstr>Слайд 5</vt:lpstr>
      <vt:lpstr>Науково-методична діяльність</vt:lpstr>
      <vt:lpstr>Семінари 2013-2014 н.р.</vt:lpstr>
      <vt:lpstr>Слайд 8</vt:lpstr>
      <vt:lpstr>Слайд 9</vt:lpstr>
      <vt:lpstr>Форми  роботи </vt:lpstr>
      <vt:lpstr>Результативність олімпіад</vt:lpstr>
      <vt:lpstr>Конкурси</vt:lpstr>
      <vt:lpstr>Методичні  рекомендації</vt:lpstr>
      <vt:lpstr>Конкурс «Учитель року»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Admin</cp:lastModifiedBy>
  <cp:revision>64</cp:revision>
  <dcterms:created xsi:type="dcterms:W3CDTF">2013-10-18T15:18:15Z</dcterms:created>
  <dcterms:modified xsi:type="dcterms:W3CDTF">2015-02-25T18:42:59Z</dcterms:modified>
</cp:coreProperties>
</file>