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4" r:id="rId4"/>
    <p:sldId id="265" r:id="rId5"/>
    <p:sldId id="303" r:id="rId6"/>
    <p:sldId id="267" r:id="rId7"/>
    <p:sldId id="269" r:id="rId8"/>
    <p:sldId id="270" r:id="rId9"/>
    <p:sldId id="297" r:id="rId10"/>
    <p:sldId id="276" r:id="rId11"/>
    <p:sldId id="277" r:id="rId12"/>
    <p:sldId id="278" r:id="rId13"/>
    <p:sldId id="300" r:id="rId14"/>
    <p:sldId id="280" r:id="rId15"/>
    <p:sldId id="291" r:id="rId16"/>
    <p:sldId id="292" r:id="rId17"/>
    <p:sldId id="294" r:id="rId18"/>
    <p:sldId id="295" r:id="rId19"/>
    <p:sldId id="298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99FFCC"/>
    <a:srgbClr val="FF3300"/>
    <a:srgbClr val="FFFF00"/>
    <a:srgbClr val="B5EDB5"/>
    <a:srgbClr val="97E59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85E72E-0BCD-43C2-BCD4-C344787BB89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55EA9C-209F-4009-8211-2C4E641F3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0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862B-C768-444B-AB53-BA6F090DCF4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35B8-17E2-4594-881B-16335C817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0323-B909-4A82-9086-A53080D1383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A515-3388-4752-888F-E859E3837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CBC-C47C-40AF-B9A1-64557B80366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885F-B8CE-4DC3-B655-C17A75497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24D8-8ABF-47EF-8CB9-C0F123B7AE2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C7C-E3E5-46D8-8641-85A117D57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3F4E-BC7A-48BE-9079-C9154318CABA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ADC0-C656-4173-B3D6-E5A9FAADA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3FF7-235B-40A7-A45F-2298F8C6AC61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CDB-432A-455F-93AE-A50BD6D99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2832-18F3-4015-9C9D-87F3596E1EE4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D7F8-48D4-4F0E-B392-C9B07B57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0380-5828-43C5-B1AB-DC4F34BFC228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BCFB-1197-4A8D-AC32-BD08C9A34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D16F-CC61-4EF6-9BC9-98FAE5F0654A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DBCC-527A-4029-B36E-84CBD67CC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6765-AE2A-4DF3-9D25-1F192A54BF5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AFF-39BE-4847-9582-BB2B6BEC0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718C-7087-4499-BA01-9ACEFEE851F4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C1A-5688-4BC1-AD5E-C0A9B60B8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7DB9-9646-4041-BF5A-176FCDB0640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583A-E30D-4403-8050-957CF8448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0BDF8E-E70F-48C2-9696-4B3BCF3556FD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213D0-CF32-4007-A9E5-629350D5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3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6337300" cy="5472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 досвіду роботи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вчителя правознавства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Ладанської  гімназії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Скорини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Алли Михайлівни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5" name="Group 19"/>
          <p:cNvGraphicFramePr>
            <a:graphicFrameLocks noGrp="1"/>
          </p:cNvGraphicFramePr>
          <p:nvPr>
            <p:ph idx="1"/>
          </p:nvPr>
        </p:nvGraphicFramePr>
        <p:xfrm>
          <a:off x="468313" y="333375"/>
          <a:ext cx="7199312" cy="3596640"/>
        </p:xfrm>
        <a:graphic>
          <a:graphicData uri="http://schemas.openxmlformats.org/drawingml/2006/table">
            <a:tbl>
              <a:tblPr/>
              <a:tblGrid>
                <a:gridCol w="2398712"/>
                <a:gridCol w="2401888"/>
                <a:gridCol w="2398712"/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Етап уроку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Метод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 застосування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Актуалізація опорних знань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Рольові ігри, </a:t>
                      </a: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“Мікрофон”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“Детективи”</a:t>
                      </a: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Зосереджують увагу та розвивають навички критичного мислення.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pic>
        <p:nvPicPr>
          <p:cNvPr id="24591" name="Picture 16" descr="IMG_9789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149725"/>
            <a:ext cx="3744913" cy="2498725"/>
          </a:xfrm>
        </p:spPr>
      </p:pic>
      <p:pic>
        <p:nvPicPr>
          <p:cNvPr id="24592" name="Picture 22" descr="IMG_29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149725"/>
            <a:ext cx="33829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1"/>
          </p:nvPr>
        </p:nvGraphicFramePr>
        <p:xfrm>
          <a:off x="323850" y="2636838"/>
          <a:ext cx="8445500" cy="3489326"/>
        </p:xfrm>
        <a:graphic>
          <a:graphicData uri="http://schemas.openxmlformats.org/drawingml/2006/table">
            <a:tbl>
              <a:tblPr/>
              <a:tblGrid>
                <a:gridCol w="2068513"/>
                <a:gridCol w="2955925"/>
                <a:gridCol w="342106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Етап уроку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Метод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 застосування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96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Вивчення нового матеріалу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Робота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парах та групах,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“Акваріум”,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“Карусель”,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“Займи позицію”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Сприяють  вивченню матеріалу, активно залучають  учнів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 пізнання нового.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pic>
        <p:nvPicPr>
          <p:cNvPr id="25615" name="Picture 16" descr="IMG_9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2879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8" descr="IMG_29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6250"/>
            <a:ext cx="28432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2" name="Group 18"/>
          <p:cNvGraphicFramePr>
            <a:graphicFrameLocks noGrp="1"/>
          </p:cNvGraphicFramePr>
          <p:nvPr>
            <p:ph idx="1"/>
          </p:nvPr>
        </p:nvGraphicFramePr>
        <p:xfrm>
          <a:off x="539750" y="2276475"/>
          <a:ext cx="8362950" cy="4266819"/>
        </p:xfrm>
        <a:graphic>
          <a:graphicData uri="http://schemas.openxmlformats.org/drawingml/2006/table">
            <a:tbl>
              <a:tblPr/>
              <a:tblGrid>
                <a:gridCol w="2587625"/>
                <a:gridCol w="2041525"/>
                <a:gridCol w="37338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Етап уроку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Метод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Мета застосування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50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Узагальнення й закріплення матеріалу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“Дискусія”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“Прес”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“Коло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ідей”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“Мозковий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штурм”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“Сенкан”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Сприяють активному аналізу та вивченню нового матеріалу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 метою його осмислення, усвідомлення причинно-наслідкових зв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</a:t>
                      </a: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язків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pic>
        <p:nvPicPr>
          <p:cNvPr id="26639" name="Picture 17" descr="IMG_29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0350"/>
            <a:ext cx="2303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8" descr="IMG_29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60350"/>
            <a:ext cx="23399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chemeClr val="hlink"/>
                </a:solidFill>
              </a:rPr>
              <a:t>Використання ІКТ</a:t>
            </a:r>
            <a:endParaRPr lang="ru-RU" sz="6000" b="1" smtClean="0">
              <a:solidFill>
                <a:schemeClr val="hlink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/>
              <a:t>Уроки проводжу створюючи та застосовуючи:</a:t>
            </a:r>
          </a:p>
          <a:p>
            <a:pPr>
              <a:lnSpc>
                <a:spcPct val="80000"/>
              </a:lnSpc>
            </a:pPr>
            <a:r>
              <a:rPr lang="uk-UA" smtClean="0"/>
              <a:t>публікації;</a:t>
            </a:r>
          </a:p>
          <a:p>
            <a:pPr>
              <a:lnSpc>
                <a:spcPct val="80000"/>
              </a:lnSpc>
            </a:pPr>
            <a:r>
              <a:rPr lang="uk-UA" smtClean="0"/>
              <a:t>презентації;</a:t>
            </a:r>
          </a:p>
          <a:p>
            <a:pPr>
              <a:lnSpc>
                <a:spcPct val="80000"/>
              </a:lnSpc>
            </a:pPr>
            <a:r>
              <a:rPr lang="uk-UA" smtClean="0"/>
              <a:t>тестові завдання;</a:t>
            </a:r>
          </a:p>
          <a:p>
            <a:pPr>
              <a:lnSpc>
                <a:spcPct val="80000"/>
              </a:lnSpc>
            </a:pPr>
            <a:r>
              <a:rPr lang="uk-UA" smtClean="0"/>
              <a:t>анімації;</a:t>
            </a:r>
          </a:p>
          <a:p>
            <a:pPr>
              <a:lnSpc>
                <a:spcPct val="80000"/>
              </a:lnSpc>
            </a:pPr>
            <a:r>
              <a:rPr lang="uk-UA" smtClean="0"/>
              <a:t>звуковий супровід;</a:t>
            </a:r>
          </a:p>
          <a:p>
            <a:pPr>
              <a:lnSpc>
                <a:spcPct val="80000"/>
              </a:lnSpc>
            </a:pPr>
            <a:r>
              <a:rPr lang="uk-UA" smtClean="0"/>
              <a:t>відеоролики;</a:t>
            </a:r>
          </a:p>
          <a:p>
            <a:pPr>
              <a:lnSpc>
                <a:spcPct val="80000"/>
              </a:lnSpc>
            </a:pPr>
            <a:r>
              <a:rPr lang="uk-UA" smtClean="0"/>
              <a:t>використання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mtClean="0"/>
              <a:t>    Інтернет-ресурсів.</a:t>
            </a:r>
            <a:endParaRPr lang="ru-RU" smtClean="0"/>
          </a:p>
        </p:txBody>
      </p:sp>
      <p:pic>
        <p:nvPicPr>
          <p:cNvPr id="27651" name="Picture 5" descr="IMG_9797"/>
          <p:cNvPicPr>
            <a:picLocks noChangeAspect="1" noChangeArrowheads="1"/>
          </p:cNvPicPr>
          <p:nvPr/>
        </p:nvPicPr>
        <p:blipFill>
          <a:blip r:embed="rId2"/>
          <a:srcRect l="29163"/>
          <a:stretch>
            <a:fillRect/>
          </a:stretch>
        </p:blipFill>
        <p:spPr bwMode="auto">
          <a:xfrm>
            <a:off x="6732588" y="2060575"/>
            <a:ext cx="216058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IMG_98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581525"/>
            <a:ext cx="3097213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2" descr="G:\Скорина А.М\Изображение 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284538"/>
            <a:ext cx="2162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7380288" cy="1143000"/>
          </a:xfrm>
        </p:spPr>
        <p:txBody>
          <a:bodyPr/>
          <a:lstStyle/>
          <a:p>
            <a:pPr eaLnBrk="1" hangingPunct="1"/>
            <a:r>
              <a:rPr lang="uk-UA" sz="5400" b="1" smtClean="0">
                <a:solidFill>
                  <a:schemeClr val="hlink"/>
                </a:solidFill>
              </a:rPr>
              <a:t>Поширюю власний досвід через:</a:t>
            </a:r>
            <a:endParaRPr lang="ru-RU" sz="5400" b="1" smtClean="0">
              <a:solidFill>
                <a:schemeClr val="hlink"/>
              </a:solidFill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uk-UA" sz="4000" smtClean="0"/>
              <a:t> проведення</a:t>
            </a:r>
            <a:r>
              <a:rPr lang="uk-UA" smtClean="0">
                <a:latin typeface="Arial" charset="0"/>
              </a:rPr>
              <a:t> </a:t>
            </a:r>
            <a:r>
              <a:rPr lang="uk-UA" sz="4000" smtClean="0"/>
              <a:t>відкритих уроків </a:t>
            </a:r>
          </a:p>
          <a:p>
            <a:pPr algn="ctr" eaLnBrk="1" hangingPunct="1">
              <a:buFont typeface="Arial" charset="0"/>
              <a:buNone/>
            </a:pPr>
            <a:r>
              <a:rPr lang="uk-UA" sz="4000" smtClean="0"/>
              <a:t>у гімназії та на районних семінарах;</a:t>
            </a:r>
          </a:p>
          <a:p>
            <a:pPr eaLnBrk="1" hangingPunct="1">
              <a:buFont typeface="Arial" charset="0"/>
              <a:buNone/>
            </a:pPr>
            <a:endParaRPr lang="uk-UA" sz="4000" smtClean="0"/>
          </a:p>
        </p:txBody>
      </p:sp>
      <p:pic>
        <p:nvPicPr>
          <p:cNvPr id="28675" name="Рисунок 1" descr="G:\Скорина А.М\Изображение 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141663"/>
            <a:ext cx="30956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50825" y="5589588"/>
            <a:ext cx="4248150" cy="1079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latin typeface="Calibri" pitchFamily="34" charset="0"/>
              </a:rPr>
              <a:t>Урок “Як громадяни </a:t>
            </a:r>
          </a:p>
          <a:p>
            <a:pPr algn="ctr"/>
            <a:r>
              <a:rPr lang="uk-UA" sz="2400" b="1">
                <a:latin typeface="Calibri" pitchFamily="34" charset="0"/>
              </a:rPr>
              <a:t>беруть участь у житті</a:t>
            </a:r>
          </a:p>
          <a:p>
            <a:pPr algn="ctr"/>
            <a:r>
              <a:rPr lang="uk-UA" sz="2400" b="1">
                <a:latin typeface="Calibri" pitchFamily="34" charset="0"/>
              </a:rPr>
              <a:t> демократичної держави”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932363" y="5589588"/>
            <a:ext cx="4032250" cy="10795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latin typeface="Calibri" pitchFamily="34" charset="0"/>
              </a:rPr>
              <a:t>Урок “Правила і закони </a:t>
            </a:r>
          </a:p>
          <a:p>
            <a:pPr algn="ctr"/>
            <a:r>
              <a:rPr lang="uk-UA" sz="2400" b="1">
                <a:latin typeface="Calibri" pitchFamily="34" charset="0"/>
              </a:rPr>
              <a:t>у суспільстві і твоєму житті”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28678" name="Picture 4" descr="IMG_9781"/>
          <p:cNvPicPr>
            <a:picLocks noChangeAspect="1" noChangeArrowheads="1"/>
          </p:cNvPicPr>
          <p:nvPr/>
        </p:nvPicPr>
        <p:blipFill>
          <a:blip r:embed="rId3"/>
          <a:srcRect l="31493" t="10571" b="19821"/>
          <a:stretch>
            <a:fillRect/>
          </a:stretch>
        </p:blipFill>
        <p:spPr bwMode="auto">
          <a:xfrm>
            <a:off x="684213" y="3141663"/>
            <a:ext cx="34369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uk-UA" sz="4000" dirty="0" smtClean="0"/>
              <a:t> обговорення методичних матеріалів на засіданні методичного </a:t>
            </a:r>
            <a:r>
              <a:rPr lang="uk-UA" sz="4000" dirty="0" smtClean="0"/>
              <a:t>об</a:t>
            </a:r>
            <a:r>
              <a:rPr lang="en-US" sz="4000" smtClean="0"/>
              <a:t>’</a:t>
            </a:r>
            <a:r>
              <a:rPr lang="uk-UA" sz="4000" smtClean="0"/>
              <a:t>єднання </a:t>
            </a:r>
            <a:r>
              <a:rPr lang="uk-UA" sz="4000" dirty="0" smtClean="0"/>
              <a:t>вчителів історії та правознавства;</a:t>
            </a:r>
            <a:endParaRPr lang="ru-RU" sz="4000" dirty="0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2636838"/>
            <a:ext cx="8218488" cy="34893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54300"/>
            <a:ext cx="53292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2940048"/>
          </a:xfrm>
          <a:solidFill>
            <a:srgbClr val="FFCCCC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uk-UA" sz="4000" dirty="0" smtClean="0"/>
              <a:t>виступи </a:t>
            </a:r>
            <a:br>
              <a:rPr lang="uk-UA" sz="4000" dirty="0" smtClean="0"/>
            </a:br>
            <a:r>
              <a:rPr lang="uk-UA" sz="4000" dirty="0" smtClean="0"/>
              <a:t>з доповідями </a:t>
            </a:r>
            <a:br>
              <a:rPr lang="uk-UA" sz="4000" dirty="0" smtClean="0"/>
            </a:br>
            <a:r>
              <a:rPr lang="uk-UA" sz="4000" dirty="0" smtClean="0"/>
              <a:t>на педагогічних радах та нарадах при директору;</a:t>
            </a:r>
            <a:endParaRPr lang="ru-RU" sz="4000" dirty="0" smtClean="0"/>
          </a:p>
        </p:txBody>
      </p:sp>
      <p:pic>
        <p:nvPicPr>
          <p:cNvPr id="30722" name="Picture 3" descr="IMG_525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57563"/>
            <a:ext cx="3827462" cy="2551112"/>
          </a:xfrm>
        </p:spPr>
      </p:pic>
      <p:pic>
        <p:nvPicPr>
          <p:cNvPr id="30723" name="Picture 4" descr="IMG_52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49275"/>
            <a:ext cx="38163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/>
          </p:cNvSpPr>
          <p:nvPr/>
        </p:nvSpPr>
        <p:spPr bwMode="auto">
          <a:xfrm>
            <a:off x="5003800" y="3429000"/>
            <a:ext cx="3609975" cy="28654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r>
              <a:rPr lang="uk-UA" sz="4000">
                <a:latin typeface="Calibri" pitchFamily="34" charset="0"/>
              </a:rPr>
              <a:t>проведення майстер-класів для вчителів;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uk-UA" sz="4000" smtClean="0"/>
              <a:t>участь у позакласних заходах та правових тижнях.</a:t>
            </a:r>
            <a:endParaRPr lang="ru-RU" sz="40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а</a:t>
            </a:r>
            <a:endParaRPr lang="ru-RU" smtClean="0"/>
          </a:p>
        </p:txBody>
      </p:sp>
      <p:pic>
        <p:nvPicPr>
          <p:cNvPr id="31747" name="Picture 6" descr="Изображение 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21163"/>
            <a:ext cx="21621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LAD-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005263"/>
            <a:ext cx="27368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250825" y="3284538"/>
            <a:ext cx="28813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Зустріч з </a:t>
            </a:r>
          </a:p>
          <a:p>
            <a:pPr algn="ctr"/>
            <a:r>
              <a:rPr lang="uk-UA" b="1"/>
              <a:t>працівниками бібліотеки</a:t>
            </a:r>
            <a:endParaRPr lang="ru-RU" b="1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3276600" y="3284538"/>
            <a:ext cx="547211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/>
              <a:t>Зустрічі </a:t>
            </a:r>
            <a:r>
              <a:rPr lang="uk-UA" b="1" dirty="0"/>
              <a:t>з відомими </a:t>
            </a:r>
          </a:p>
          <a:p>
            <a:pPr algn="ctr"/>
            <a:r>
              <a:rPr lang="uk-UA" b="1" dirty="0"/>
              <a:t>людьми (Ніна Ткаченко, Борис </a:t>
            </a:r>
            <a:r>
              <a:rPr lang="uk-UA" b="1" dirty="0" err="1"/>
              <a:t>Харитонов</a:t>
            </a:r>
            <a:r>
              <a:rPr lang="uk-UA" b="1" dirty="0"/>
              <a:t>)</a:t>
            </a:r>
            <a:endParaRPr lang="ru-RU" b="1" dirty="0"/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250825" y="6021388"/>
            <a:ext cx="27368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Виставка </a:t>
            </a:r>
          </a:p>
          <a:p>
            <a:pPr algn="ctr"/>
            <a:r>
              <a:rPr lang="uk-UA" b="1"/>
              <a:t>до Дня району</a:t>
            </a:r>
            <a:endParaRPr lang="ru-RU" b="1"/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3276600" y="6021388"/>
            <a:ext cx="2808288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Зустріч </a:t>
            </a:r>
          </a:p>
          <a:p>
            <a:pPr algn="ctr"/>
            <a:r>
              <a:rPr lang="uk-UA" b="1"/>
              <a:t>з правоохоронцями </a:t>
            </a:r>
            <a:endParaRPr lang="ru-RU" b="1"/>
          </a:p>
        </p:txBody>
      </p:sp>
      <p:sp>
        <p:nvSpPr>
          <p:cNvPr id="31753" name="Rectangle 15"/>
          <p:cNvSpPr>
            <a:spLocks noChangeArrowheads="1"/>
          </p:cNvSpPr>
          <p:nvPr/>
        </p:nvSpPr>
        <p:spPr bwMode="auto">
          <a:xfrm>
            <a:off x="6227763" y="6021388"/>
            <a:ext cx="27368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Правовий брейн-ринг</a:t>
            </a:r>
            <a:endParaRPr lang="ru-RU" b="1"/>
          </a:p>
        </p:txBody>
      </p:sp>
      <p:pic>
        <p:nvPicPr>
          <p:cNvPr id="31754" name="Picture 16" descr="брейн-ринг проводить Начальник Ладанського відділення соцслужб Литовченко Л"/>
          <p:cNvPicPr>
            <a:picLocks noChangeAspect="1" noChangeArrowheads="1"/>
          </p:cNvPicPr>
          <p:nvPr/>
        </p:nvPicPr>
        <p:blipFill>
          <a:blip r:embed="rId4"/>
          <a:srcRect r="10933"/>
          <a:stretch>
            <a:fillRect/>
          </a:stretch>
        </p:blipFill>
        <p:spPr bwMode="auto">
          <a:xfrm>
            <a:off x="6372225" y="4005263"/>
            <a:ext cx="25193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6" descr="IMG_65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84313"/>
            <a:ext cx="24114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7" descr="зустріч з Ніною Ткаченко в музеї 3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484313"/>
            <a:ext cx="21605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6" descr="Изображение 003"/>
          <p:cNvPicPr>
            <a:picLocks noChangeAspect="1" noChangeArrowheads="1"/>
          </p:cNvPicPr>
          <p:nvPr/>
        </p:nvPicPr>
        <p:blipFill>
          <a:blip r:embed="rId7" cstate="print"/>
          <a:srcRect t="14650" r="18300"/>
          <a:stretch>
            <a:fillRect/>
          </a:stretch>
        </p:blipFill>
        <p:spPr bwMode="auto">
          <a:xfrm>
            <a:off x="6443663" y="1484313"/>
            <a:ext cx="22494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/>
          <a:lstStyle/>
          <a:p>
            <a:pPr eaLnBrk="1" hangingPunct="1"/>
            <a:r>
              <a:rPr lang="uk-UA" sz="4800" smtClean="0">
                <a:solidFill>
                  <a:schemeClr val="hlink"/>
                </a:solidFill>
                <a:latin typeface="Arial" charset="0"/>
              </a:rPr>
              <a:t>Досягнення моїх учнів</a:t>
            </a:r>
            <a:endParaRPr lang="ru-RU" sz="480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785225" cy="5472113"/>
          </a:xfrm>
          <a:gradFill rotWithShape="1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200" b="1" dirty="0" smtClean="0"/>
              <a:t>2010 р. –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</a:t>
            </a:r>
            <a:r>
              <a:rPr lang="uk-UA" sz="2200" b="1" dirty="0" err="1" smtClean="0"/>
              <a:t>Нєшта</a:t>
            </a:r>
            <a:r>
              <a:rPr lang="uk-UA" sz="2200" b="1" dirty="0" smtClean="0"/>
              <a:t> Н. (9 кл.)– </a:t>
            </a:r>
            <a:r>
              <a:rPr lang="en-US" sz="2200" b="1" dirty="0" smtClean="0"/>
              <a:t>I</a:t>
            </a:r>
            <a:r>
              <a:rPr lang="uk-UA" sz="2200" b="1" dirty="0" smtClean="0"/>
              <a:t> місце  в 2 етапі  олімпіади з  правознавства;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Скорина В.(10 кл.) – </a:t>
            </a:r>
            <a:r>
              <a:rPr lang="en-US" sz="2200" b="1" dirty="0" smtClean="0"/>
              <a:t>III</a:t>
            </a:r>
            <a:r>
              <a:rPr lang="uk-UA" sz="2200" b="1" dirty="0" smtClean="0"/>
              <a:t> місце в 2 етапі  олімпіади з правознавства; 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/>
              <a:t>2010 р. – </a:t>
            </a:r>
            <a:r>
              <a:rPr lang="uk-UA" sz="2200" b="1" dirty="0" err="1" smtClean="0"/>
              <a:t>Рябенко</a:t>
            </a:r>
            <a:r>
              <a:rPr lang="uk-UA" sz="2200" b="1" dirty="0" smtClean="0"/>
              <a:t> А. - учасник районного конкурсу серед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                 лідерів шкільного самоврядування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                 «Держава  очима дитини»;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/>
              <a:t> 2012 р. – учні гімназії - учасники конкурсу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uk-UA" sz="2200" b="1" dirty="0" smtClean="0"/>
              <a:t>                       «Клич друзів -  граймо разом»;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b="1" dirty="0" smtClean="0"/>
              <a:t> 2013 р. – команда гімназії – лауреат обласного етапу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                  Всеукраїнської військово-патріотичної гри «Зірниця»;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200" b="1" dirty="0" smtClean="0"/>
              <a:t> 2013 рік - 5 переможців конкурсу юних суспільствознавців             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                  </a:t>
            </a:r>
            <a:r>
              <a:rPr lang="uk-UA" sz="2200" b="1" dirty="0" err="1" smtClean="0"/>
              <a:t>“Кришталева</a:t>
            </a:r>
            <a:r>
              <a:rPr lang="uk-UA" sz="2200" b="1" dirty="0" smtClean="0"/>
              <a:t> сова-2013».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200" b="1" dirty="0" smtClean="0"/>
              <a:t>2013 рік - 3 переможці Всеукраїнського конкурсу юних істориків  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                  «Лелека».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200" b="1" dirty="0" smtClean="0"/>
              <a:t>2014 рік - 2 переможці Всеукраїнського конкурсу юних істориків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b="1" dirty="0" smtClean="0"/>
              <a:t>                        «Лелека».</a:t>
            </a:r>
            <a:endParaRPr lang="ru-RU" sz="2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1250"/>
          </a:xfrm>
          <a:gradFill rotWithShape="1">
            <a:gsLst>
              <a:gs pos="0">
                <a:srgbClr val="B5EDB5"/>
              </a:gs>
              <a:gs pos="50000">
                <a:srgbClr val="FFFFFF"/>
              </a:gs>
              <a:gs pos="100000">
                <a:srgbClr val="B5EDB5"/>
              </a:gs>
            </a:gsLst>
            <a:lin ang="5400000" scaled="1"/>
          </a:gradFill>
        </p:spPr>
        <p:txBody>
          <a:bodyPr/>
          <a:lstStyle/>
          <a:p>
            <a:r>
              <a:rPr lang="uk-UA" sz="4800" b="1" dirty="0" smtClean="0">
                <a:solidFill>
                  <a:schemeClr val="hlink"/>
                </a:solidFill>
              </a:rPr>
              <a:t>Результативність роботи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0" y="928671"/>
            <a:ext cx="9144000" cy="5929330"/>
          </a:xfrm>
          <a:gradFill rotWithShape="1">
            <a:gsLst>
              <a:gs pos="0">
                <a:srgbClr val="B5EDB5"/>
              </a:gs>
              <a:gs pos="50000">
                <a:srgbClr val="FFFFFF"/>
              </a:gs>
              <a:gs pos="100000">
                <a:srgbClr val="B5EDB5"/>
              </a:gs>
            </a:gsLst>
            <a:lin ang="5400000" scaled="1"/>
          </a:gradFill>
        </p:spPr>
        <p:txBody>
          <a:bodyPr/>
          <a:lstStyle/>
          <a:p>
            <a:pPr marL="185738" indent="-185738" eaLnBrk="1" hangingPunct="1">
              <a:lnSpc>
                <a:spcPct val="80000"/>
              </a:lnSpc>
            </a:pPr>
            <a:r>
              <a:rPr lang="uk-UA" sz="2500" b="1" dirty="0" smtClean="0"/>
              <a:t> </a:t>
            </a:r>
            <a:r>
              <a:rPr lang="uk-UA" sz="2600" b="1" dirty="0" smtClean="0"/>
              <a:t>Всеукраїнський конкурс «Моральний вчинок» : </a:t>
            </a:r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- 2012 рік соціальний напрямок </a:t>
            </a:r>
            <a:endParaRPr lang="en-US" sz="2600" b="1" dirty="0" smtClean="0"/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b="1" dirty="0" smtClean="0"/>
              <a:t>                    </a:t>
            </a:r>
            <a:r>
              <a:rPr lang="uk-UA" sz="2600" b="1" dirty="0" err="1" smtClean="0"/>
              <a:t>“Твори</a:t>
            </a:r>
            <a:r>
              <a:rPr lang="uk-UA" sz="2600" b="1" dirty="0" smtClean="0"/>
              <a:t> добро,</a:t>
            </a:r>
            <a:r>
              <a:rPr lang="en-US" sz="2600" b="1" dirty="0" smtClean="0"/>
              <a:t>  </a:t>
            </a:r>
            <a:r>
              <a:rPr lang="uk-UA" sz="2600" b="1" dirty="0" smtClean="0"/>
              <a:t>бо ти </a:t>
            </a:r>
            <a:r>
              <a:rPr lang="uk-UA" sz="2600" b="1" dirty="0" err="1" smtClean="0"/>
              <a:t>людина”</a:t>
            </a:r>
            <a:endParaRPr lang="uk-UA" sz="2600" b="1" dirty="0" smtClean="0"/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- 2014 рік екологічний напрямок </a:t>
            </a:r>
            <a:r>
              <a:rPr lang="uk-UA" sz="2600" b="1" dirty="0" err="1" smtClean="0"/>
              <a:t>“Ми</a:t>
            </a:r>
            <a:r>
              <a:rPr lang="uk-UA" sz="2600" b="1" dirty="0" smtClean="0"/>
              <a:t> за чисте </a:t>
            </a:r>
            <a:r>
              <a:rPr lang="uk-UA" sz="2600" b="1" dirty="0" err="1" smtClean="0"/>
              <a:t>довкілля”</a:t>
            </a:r>
            <a:endParaRPr lang="uk-UA" sz="2600" b="1" dirty="0" smtClean="0"/>
          </a:p>
          <a:p>
            <a:pPr marL="185738" indent="-185738" eaLnBrk="1" hangingPunct="1">
              <a:lnSpc>
                <a:spcPct val="80000"/>
              </a:lnSpc>
            </a:pPr>
            <a:r>
              <a:rPr lang="uk-UA" sz="2600" b="1" dirty="0" smtClean="0"/>
              <a:t>2013 рік – лауреат Всеукраїнського конкурсу </a:t>
            </a:r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                «Творчий вчитель  – обдарований учень»</a:t>
            </a:r>
          </a:p>
          <a:p>
            <a:pPr marL="185738" indent="-185738" algn="just" eaLnBrk="1" hangingPunct="1">
              <a:lnSpc>
                <a:spcPct val="80000"/>
              </a:lnSpc>
            </a:pPr>
            <a:r>
              <a:rPr lang="uk-UA" sz="2600" b="1" dirty="0" smtClean="0"/>
              <a:t>2013 рік – сертифікат Всеукраїнської Спілки викладачів     </a:t>
            </a:r>
          </a:p>
          <a:p>
            <a:pPr marL="185738" indent="-185738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                 суспільних дисциплін і громадянської освіти за   </a:t>
            </a:r>
          </a:p>
          <a:p>
            <a:pPr marL="185738" indent="-185738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                 підготовку переможців конкурсу юних   </a:t>
            </a:r>
          </a:p>
          <a:p>
            <a:pPr marL="185738" indent="-185738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                 суспільствознавців «Кришталева сова-2013».</a:t>
            </a:r>
            <a:endParaRPr lang="ru-RU" sz="2600" b="1" dirty="0" smtClean="0"/>
          </a:p>
          <a:p>
            <a:pPr marL="185738" indent="-185738" eaLnBrk="1" hangingPunct="1">
              <a:lnSpc>
                <a:spcPct val="80000"/>
              </a:lnSpc>
            </a:pPr>
            <a:r>
              <a:rPr lang="uk-UA" sz="2600" b="1" dirty="0" smtClean="0"/>
              <a:t>2014 рік -  Грамота Прилуцької районної державної  </a:t>
            </a:r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                адміністрації</a:t>
            </a:r>
            <a:endParaRPr lang="en-US" sz="2600" b="1" dirty="0" smtClean="0"/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b="1" dirty="0" smtClean="0"/>
              <a:t> </a:t>
            </a:r>
            <a:r>
              <a:rPr lang="uk-UA" sz="2600" b="1" dirty="0" smtClean="0"/>
              <a:t>-</a:t>
            </a:r>
            <a:r>
              <a:rPr lang="en-US" sz="2600" b="1" dirty="0" smtClean="0"/>
              <a:t> </a:t>
            </a:r>
            <a:r>
              <a:rPr lang="uk-UA" sz="2600" b="1" dirty="0" smtClean="0"/>
              <a:t>2014 рік – районний етап конкурсу  </a:t>
            </a:r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                </a:t>
            </a:r>
            <a:r>
              <a:rPr lang="uk-UA" sz="2600" b="1" dirty="0" err="1" smtClean="0"/>
              <a:t>“Використання</a:t>
            </a:r>
            <a:r>
              <a:rPr lang="uk-UA" sz="2600" b="1" dirty="0" smtClean="0"/>
              <a:t> ІКТ у навчально-виховному </a:t>
            </a:r>
          </a:p>
          <a:p>
            <a:pPr marL="185738" indent="-185738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600" b="1" dirty="0" smtClean="0"/>
              <a:t>                      </a:t>
            </a:r>
            <a:r>
              <a:rPr lang="uk-UA" sz="2600" b="1" dirty="0" err="1" smtClean="0"/>
              <a:t>процесі”</a:t>
            </a:r>
            <a:endParaRPr lang="uk-UA" sz="2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4787900" cy="1417638"/>
          </a:xfrm>
          <a:gradFill rotWithShape="1">
            <a:gsLst>
              <a:gs pos="0">
                <a:schemeClr val="bg1"/>
              </a:gs>
              <a:gs pos="50000">
                <a:srgbClr val="FFCCCC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uk-UA" b="1" smtClean="0">
                <a:solidFill>
                  <a:schemeClr val="hlink"/>
                </a:solidFill>
              </a:rPr>
              <a:t>Особисті дані</a:t>
            </a:r>
            <a:endParaRPr lang="ru-RU" b="1" smtClean="0">
              <a:solidFill>
                <a:schemeClr val="hlink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0" y="0"/>
            <a:ext cx="4572000" cy="6858000"/>
          </a:xfrm>
          <a:gradFill rotWithShape="1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uk-UA" sz="2800" smtClean="0"/>
              <a:t>Стаж роботи:   21 рік</a:t>
            </a:r>
          </a:p>
          <a:p>
            <a:pPr eaLnBrk="1" hangingPunct="1"/>
            <a:r>
              <a:rPr lang="uk-UA" sz="2800" smtClean="0"/>
              <a:t>Освіта: вища, Чернігівський державний педагогічний інститут ім.Т.Г.Шевченка, 1993 рік</a:t>
            </a:r>
          </a:p>
          <a:p>
            <a:pPr eaLnBrk="1" hangingPunct="1"/>
            <a:r>
              <a:rPr lang="uk-UA" sz="2800" smtClean="0"/>
              <a:t>Спеціальність за дипломом:</a:t>
            </a:r>
          </a:p>
          <a:p>
            <a:pPr eaLnBrk="1" hangingPunct="1">
              <a:buFont typeface="Arial" charset="0"/>
              <a:buNone/>
            </a:pPr>
            <a:r>
              <a:rPr lang="uk-UA" sz="2800" smtClean="0"/>
              <a:t>    вчитель історії та права</a:t>
            </a:r>
          </a:p>
          <a:p>
            <a:pPr eaLnBrk="1" hangingPunct="1"/>
            <a:r>
              <a:rPr lang="uk-UA" sz="2800" smtClean="0"/>
              <a:t>Кваліфікаційна категорія:</a:t>
            </a:r>
          </a:p>
          <a:p>
            <a:pPr eaLnBrk="1" hangingPunct="1">
              <a:buFont typeface="Arial" charset="0"/>
              <a:buNone/>
            </a:pPr>
            <a:r>
              <a:rPr lang="uk-UA" sz="2800" smtClean="0"/>
              <a:t>    спеціаліст вищої категорії</a:t>
            </a:r>
          </a:p>
          <a:p>
            <a:pPr eaLnBrk="1" hangingPunct="1"/>
            <a:r>
              <a:rPr lang="uk-UA" sz="2800" smtClean="0"/>
              <a:t>Звання: </a:t>
            </a:r>
          </a:p>
          <a:p>
            <a:pPr eaLnBrk="1" hangingPunct="1">
              <a:buFont typeface="Arial" charset="0"/>
              <a:buNone/>
            </a:pPr>
            <a:r>
              <a:rPr lang="uk-UA" sz="2800" smtClean="0"/>
              <a:t>    “старший учитель”</a:t>
            </a:r>
            <a:endParaRPr lang="ru-RU" sz="2800" smtClean="0"/>
          </a:p>
        </p:txBody>
      </p:sp>
      <p:pic>
        <p:nvPicPr>
          <p:cNvPr id="16387" name="Picture 4" descr="Изображение 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1196975"/>
            <a:ext cx="37512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http://www.chnpu.edu.ua/lib/images/exposition/show15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9767">
            <a:off x="4716463" y="4365625"/>
            <a:ext cx="15986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250825" y="260351"/>
            <a:ext cx="8064500" cy="1739890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chemeClr val="hlink"/>
                </a:solidFill>
              </a:rPr>
              <a:t>Публікації у фахових виданнях</a:t>
            </a:r>
            <a:endParaRPr lang="ru-RU" sz="4000" b="1" dirty="0" smtClean="0">
              <a:solidFill>
                <a:schemeClr val="hlink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250825" y="1857365"/>
            <a:ext cx="8569325" cy="3429024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0000CC"/>
                </a:solidFill>
              </a:rPr>
              <a:t>Журнал «Все для вчителя» :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rgbClr val="0000CC"/>
                </a:solidFill>
              </a:rPr>
              <a:t>       - січень 2014 р. урок «Правила і закони в суспільстві та твоєму житті»</a:t>
            </a:r>
            <a:r>
              <a:rPr lang="ru-RU" b="1" dirty="0" smtClean="0">
                <a:solidFill>
                  <a:srgbClr val="0000CC"/>
                </a:solidFill>
              </a:rPr>
              <a:t>;</a:t>
            </a:r>
          </a:p>
          <a:p>
            <a:pPr eaLnBrk="1" hangingPunct="1">
              <a:buNone/>
            </a:pPr>
            <a:r>
              <a:rPr lang="uk-UA" b="1" dirty="0" smtClean="0">
                <a:solidFill>
                  <a:srgbClr val="0000CC"/>
                </a:solidFill>
              </a:rPr>
              <a:t>     - грудень 2014 р. урок «Право на освіту </a:t>
            </a:r>
          </a:p>
          <a:p>
            <a:pPr eaLnBrk="1" hangingPunct="1">
              <a:buFont typeface="Arial" charset="0"/>
              <a:buNone/>
            </a:pPr>
            <a:r>
              <a:rPr lang="uk-UA" b="1" dirty="0" smtClean="0">
                <a:solidFill>
                  <a:srgbClr val="0000CC"/>
                </a:solidFill>
              </a:rPr>
              <a:t>    в Україні».</a:t>
            </a:r>
            <a:r>
              <a:rPr lang="ru-RU" sz="2800" dirty="0" smtClean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gradFill rotWithShape="1">
            <a:gsLst>
              <a:gs pos="0">
                <a:srgbClr val="FFE5E5"/>
              </a:gs>
              <a:gs pos="100000">
                <a:srgbClr val="BFA6F0"/>
              </a:gs>
            </a:gsLst>
            <a:lin ang="18900000" scaled="1"/>
          </a:gradFill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chemeClr val="hlink"/>
                </a:solidFill>
              </a:rPr>
              <a:t>Професійне кредо </a:t>
            </a:r>
            <a:endParaRPr lang="ru-RU" sz="6000" b="1" smtClean="0">
              <a:solidFill>
                <a:schemeClr val="hlink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9144000" cy="5876925"/>
          </a:xfrm>
          <a:gradFill rotWithShape="1">
            <a:gsLst>
              <a:gs pos="0">
                <a:srgbClr val="BFA6F0"/>
              </a:gs>
              <a:gs pos="100000">
                <a:srgbClr val="FFE5E5"/>
              </a:gs>
            </a:gsLst>
            <a:lin ang="18900000" scaled="1"/>
          </a:gra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400" b="1" i="1" dirty="0" smtClean="0">
              <a:solidFill>
                <a:srgbClr val="0000CC"/>
              </a:solidFill>
            </a:endParaRPr>
          </a:p>
        </p:txBody>
      </p:sp>
      <p:pic>
        <p:nvPicPr>
          <p:cNvPr id="2" name="Досвід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046536"/>
            <a:ext cx="7075754" cy="57892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7338"/>
          </a:xfrm>
          <a:gradFill rotWithShape="1">
            <a:gsLst>
              <a:gs pos="0">
                <a:srgbClr val="99FFCC"/>
              </a:gs>
              <a:gs pos="50000">
                <a:srgbClr val="FFE5E5"/>
              </a:gs>
              <a:gs pos="100000">
                <a:srgbClr val="99FFC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hlink"/>
                </a:solidFill>
              </a:rPr>
              <a:t>Проблема, над якою працюю:</a:t>
            </a:r>
            <a:endParaRPr lang="ru-RU" b="1" smtClean="0">
              <a:solidFill>
                <a:schemeClr val="hlink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gradFill rotWithShape="1">
            <a:gsLst>
              <a:gs pos="0">
                <a:srgbClr val="99FFCC"/>
              </a:gs>
              <a:gs pos="50000">
                <a:srgbClr val="FFE5E5"/>
              </a:gs>
              <a:gs pos="100000">
                <a:srgbClr val="99FFCC"/>
              </a:gs>
            </a:gsLst>
            <a:lin ang="5400000" scaled="1"/>
          </a:gra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4800" i="1" smtClean="0"/>
              <a:t>Використання інтерактивних методів навчання на уроках правознавства</a:t>
            </a:r>
            <a:endParaRPr lang="ru-RU" sz="4800" i="1" smtClean="0"/>
          </a:p>
        </p:txBody>
      </p:sp>
      <p:pic>
        <p:nvPicPr>
          <p:cNvPr id="18435" name="Picture 4" descr="IMG_9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108575"/>
            <a:ext cx="23764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851275" y="4221163"/>
            <a:ext cx="5041900" cy="24479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rgbClr val="0000CC"/>
                </a:solidFill>
                <a:latin typeface="Calibri" pitchFamily="34" charset="0"/>
              </a:rPr>
              <a:t>Головне для мене в роботі:</a:t>
            </a:r>
          </a:p>
          <a:p>
            <a:pPr algn="ctr"/>
            <a:r>
              <a:rPr lang="uk-UA" sz="3200" b="1" i="1">
                <a:solidFill>
                  <a:srgbClr val="0000CC"/>
                </a:solidFill>
                <a:latin typeface="Calibri" pitchFamily="34" charset="0"/>
              </a:rPr>
              <a:t>“Любити те, </a:t>
            </a:r>
          </a:p>
          <a:p>
            <a:pPr algn="ctr"/>
            <a:r>
              <a:rPr lang="uk-UA" sz="3200" b="1" i="1">
                <a:solidFill>
                  <a:srgbClr val="0000CC"/>
                </a:solidFill>
                <a:latin typeface="Calibri" pitchFamily="34" charset="0"/>
              </a:rPr>
              <a:t>що викладаєш, </a:t>
            </a:r>
          </a:p>
          <a:p>
            <a:pPr algn="ctr"/>
            <a:r>
              <a:rPr lang="uk-UA" sz="3200" b="1" i="1">
                <a:solidFill>
                  <a:srgbClr val="0000CC"/>
                </a:solidFill>
                <a:latin typeface="Calibri" pitchFamily="34" charset="0"/>
              </a:rPr>
              <a:t>любити тих, </a:t>
            </a:r>
          </a:p>
          <a:p>
            <a:pPr algn="ctr"/>
            <a:r>
              <a:rPr lang="uk-UA" sz="3200" b="1" i="1">
                <a:solidFill>
                  <a:srgbClr val="0000CC"/>
                </a:solidFill>
                <a:latin typeface="Calibri" pitchFamily="34" charset="0"/>
              </a:rPr>
              <a:t>кому викладаєш”</a:t>
            </a:r>
            <a:endParaRPr lang="ru-RU" sz="3200" b="1" i="1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smtClean="0">
                <a:solidFill>
                  <a:schemeClr val="hlink"/>
                </a:solidFill>
              </a:rPr>
              <a:t>Актуальність проблеми</a:t>
            </a:r>
            <a:endParaRPr lang="ru-RU" sz="5400" b="1" smtClean="0">
              <a:solidFill>
                <a:schemeClr val="hlink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1800" b="1" smtClean="0"/>
              <a:t>Працюючи над даною проблемою, шукаю відповіді на питання:</a:t>
            </a:r>
            <a:endParaRPr lang="en-US" sz="1800" b="1" smtClean="0"/>
          </a:p>
          <a:p>
            <a:pPr eaLnBrk="1" hangingPunct="1"/>
            <a:r>
              <a:rPr lang="uk-UA" sz="2800" b="1" smtClean="0"/>
              <a:t>Навіщо знати право?</a:t>
            </a:r>
          </a:p>
          <a:p>
            <a:pPr eaLnBrk="1" hangingPunct="1"/>
            <a:r>
              <a:rPr lang="uk-UA" sz="2800" b="1" smtClean="0"/>
              <a:t>Як сформувати відповідальну особистість, свідомого громадянина?</a:t>
            </a:r>
          </a:p>
          <a:p>
            <a:pPr eaLnBrk="1" hangingPunct="1"/>
            <a:r>
              <a:rPr lang="uk-UA" sz="2800" b="1" smtClean="0"/>
              <a:t>Як зробити урок ефективним?</a:t>
            </a:r>
          </a:p>
          <a:p>
            <a:pPr eaLnBrk="1" hangingPunct="1"/>
            <a:r>
              <a:rPr lang="uk-UA" sz="2800" b="1" smtClean="0"/>
              <a:t>Як досягти співпраці </a:t>
            </a:r>
          </a:p>
          <a:p>
            <a:pPr eaLnBrk="1" hangingPunct="1">
              <a:buFont typeface="Arial" charset="0"/>
              <a:buNone/>
            </a:pPr>
            <a:r>
              <a:rPr lang="uk-UA" sz="2800" b="1" smtClean="0"/>
              <a:t>    вчителя та учнів?</a:t>
            </a:r>
          </a:p>
          <a:p>
            <a:pPr eaLnBrk="1" hangingPunct="1"/>
            <a:r>
              <a:rPr lang="uk-UA" sz="2800" b="1" smtClean="0"/>
              <a:t>Які педагогічні технології </a:t>
            </a:r>
          </a:p>
          <a:p>
            <a:pPr eaLnBrk="1" hangingPunct="1">
              <a:buFont typeface="Arial" charset="0"/>
              <a:buNone/>
            </a:pPr>
            <a:r>
              <a:rPr lang="uk-UA" sz="2800" b="1" smtClean="0"/>
              <a:t>    доцільно використати?</a:t>
            </a:r>
            <a:endParaRPr lang="ru-RU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14500"/>
          </a:xfrm>
        </p:spPr>
        <p:txBody>
          <a:bodyPr/>
          <a:lstStyle/>
          <a:p>
            <a:pPr eaLnBrk="1" hangingPunct="1"/>
            <a:r>
              <a:rPr lang="uk-UA" sz="5400" b="1" smtClean="0">
                <a:solidFill>
                  <a:schemeClr val="hlink"/>
                </a:solidFill>
              </a:rPr>
              <a:t>Мета моєї роботи</a:t>
            </a:r>
            <a:endParaRPr lang="ru-RU" sz="5400" b="1" smtClean="0">
              <a:solidFill>
                <a:schemeClr val="hlink"/>
              </a:solidFill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95288" y="2349500"/>
            <a:ext cx="8569325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dirty="0" smtClean="0">
                <a:latin typeface="Arial" charset="0"/>
                <a:cs typeface="Arial" charset="0"/>
              </a:rPr>
              <a:t>навчити дітей правових знань та їх застосування у демократичній державі;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>
                <a:latin typeface="Arial" charset="0"/>
                <a:cs typeface="Arial" charset="0"/>
              </a:rPr>
              <a:t>сформувати правову культуру особистості, засновану на повазі до прав і свобод людини;</a:t>
            </a:r>
          </a:p>
          <a:p>
            <a:pPr>
              <a:lnSpc>
                <a:spcPct val="80000"/>
              </a:lnSpc>
            </a:pPr>
            <a:r>
              <a:rPr lang="uk-UA" sz="2800" b="1" dirty="0" smtClean="0"/>
              <a:t>розвивати навички правомірної поведінки, вміння  діяти відповідно до норм права в типових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b="1" dirty="0" smtClean="0"/>
              <a:t>    життєвих ситуаціях;</a:t>
            </a:r>
          </a:p>
          <a:p>
            <a:pPr>
              <a:lnSpc>
                <a:spcPct val="80000"/>
              </a:lnSpc>
            </a:pPr>
            <a:r>
              <a:rPr lang="uk-UA" sz="2800" b="1" dirty="0" smtClean="0"/>
              <a:t>виховувати в учнів переконання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b="1" dirty="0" smtClean="0"/>
              <a:t>    в необхідності дотримання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b="1" dirty="0" smtClean="0"/>
              <a:t>    законів</a:t>
            </a:r>
            <a:r>
              <a:rPr lang="uk-UA" sz="2800" b="1" dirty="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0483" name="Picture 4" descr="IMG_9782"/>
          <p:cNvPicPr>
            <a:picLocks noChangeAspect="1" noChangeArrowheads="1"/>
          </p:cNvPicPr>
          <p:nvPr/>
        </p:nvPicPr>
        <p:blipFill>
          <a:blip r:embed="rId2"/>
          <a:srcRect l="13881" b="22871"/>
          <a:stretch>
            <a:fillRect/>
          </a:stretch>
        </p:blipFill>
        <p:spPr bwMode="auto">
          <a:xfrm>
            <a:off x="5364163" y="188913"/>
            <a:ext cx="35639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7200900" cy="1143000"/>
          </a:xfrm>
        </p:spPr>
        <p:txBody>
          <a:bodyPr/>
          <a:lstStyle/>
          <a:p>
            <a:pPr eaLnBrk="1" hangingPunct="1"/>
            <a:r>
              <a:rPr lang="uk-UA" sz="4800" b="1" smtClean="0">
                <a:solidFill>
                  <a:schemeClr val="hlink"/>
                </a:solidFill>
              </a:rPr>
              <a:t>Впроваджую технології</a:t>
            </a:r>
            <a:endParaRPr lang="ru-RU" sz="4800" b="1" smtClean="0">
              <a:solidFill>
                <a:schemeClr val="hlink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348038" y="1268413"/>
            <a:ext cx="2663825" cy="79216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Особистісно-</a:t>
            </a:r>
          </a:p>
          <a:p>
            <a:pPr algn="ctr"/>
            <a:r>
              <a:rPr lang="uk-UA" b="1"/>
              <a:t>зорієнтовані</a:t>
            </a:r>
            <a:endParaRPr lang="ru-RU" b="1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95288" y="3284538"/>
            <a:ext cx="2663825" cy="863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Розвивального </a:t>
            </a:r>
          </a:p>
          <a:p>
            <a:pPr algn="ctr"/>
            <a:r>
              <a:rPr lang="uk-UA" b="1"/>
              <a:t>навчання</a:t>
            </a:r>
            <a:endParaRPr lang="ru-RU" b="1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95288" y="1844675"/>
            <a:ext cx="2736850" cy="863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Проектні</a:t>
            </a:r>
            <a:endParaRPr lang="ru-RU" b="1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156325" y="1916113"/>
            <a:ext cx="2592388" cy="79216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Інтерактивні </a:t>
            </a:r>
            <a:endParaRPr lang="ru-RU" b="1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6156325" y="3141663"/>
            <a:ext cx="25908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Проблемного </a:t>
            </a:r>
          </a:p>
          <a:p>
            <a:pPr algn="ctr"/>
            <a:r>
              <a:rPr lang="uk-UA" b="1"/>
              <a:t>навчання </a:t>
            </a:r>
            <a:endParaRPr lang="ru-RU" b="1"/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2843213" y="5229225"/>
            <a:ext cx="2592387" cy="792163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Ігрові </a:t>
            </a:r>
            <a:endParaRPr lang="ru-RU" b="1"/>
          </a:p>
        </p:txBody>
      </p:sp>
      <p:pic>
        <p:nvPicPr>
          <p:cNvPr id="21513" name="Picture 12" descr="J02836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492375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7200900" cy="1143000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chemeClr val="hlink"/>
                </a:solidFill>
              </a:rPr>
              <a:t>Переваги інтерактивних методик</a:t>
            </a:r>
            <a:endParaRPr lang="ru-RU" sz="4000" b="1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22563" name="Group 35"/>
          <p:cNvGraphicFramePr>
            <a:graphicFrameLocks noGrp="1"/>
          </p:cNvGraphicFramePr>
          <p:nvPr>
            <p:ph idx="1"/>
          </p:nvPr>
        </p:nvGraphicFramePr>
        <p:xfrm>
          <a:off x="179388" y="1700213"/>
          <a:ext cx="8713787" cy="4968876"/>
        </p:xfrm>
        <a:graphic>
          <a:graphicData uri="http://schemas.openxmlformats.org/drawingml/2006/table">
            <a:tbl>
              <a:tblPr/>
              <a:tblGrid>
                <a:gridCol w="2605087"/>
                <a:gridCol w="610870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Критерії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застосування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Інтерактивні методики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Обсяг інформації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Великий. Можна вивчити матеріал за короткий проміжок часу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Відсоток засвоєння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Високий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Роль особистості педагога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Учитель є також суб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єктом навчання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Роль учнів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Активна, учні приймають власні рішення щодо процесу навчання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Джерело мотивації навчання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Інтерес самого учня до навчання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7451725" cy="11430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hlink"/>
                </a:solidFill>
              </a:rPr>
              <a:t>Працюючи над даною проблемою,</a:t>
            </a:r>
            <a:br>
              <a:rPr lang="uk-UA" sz="3200" b="1" smtClean="0">
                <a:solidFill>
                  <a:schemeClr val="hlink"/>
                </a:solidFill>
              </a:rPr>
            </a:br>
            <a:r>
              <a:rPr lang="uk-UA" sz="3200" b="1" smtClean="0">
                <a:solidFill>
                  <a:schemeClr val="hlink"/>
                </a:solidFill>
              </a:rPr>
              <a:t> активно використовую інтерактивні методи на різних етапах уроку</a:t>
            </a:r>
            <a:endParaRPr lang="ru-RU" sz="3200" b="1" smtClean="0">
              <a:solidFill>
                <a:schemeClr val="hlink"/>
              </a:solidFill>
            </a:endParaRPr>
          </a:p>
        </p:txBody>
      </p:sp>
      <p:pic>
        <p:nvPicPr>
          <p:cNvPr id="23554" name="Picture 19" descr="IMG_2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365625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71" name="Group 19"/>
          <p:cNvGraphicFramePr>
            <a:graphicFrameLocks noGrp="1"/>
          </p:cNvGraphicFramePr>
          <p:nvPr/>
        </p:nvGraphicFramePr>
        <p:xfrm>
          <a:off x="323850" y="1773238"/>
          <a:ext cx="8353425" cy="2471103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Етап уроку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 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Мета застосування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82EA"/>
                    </a:solidFill>
                  </a:tcPr>
                </a:tc>
              </a:tr>
              <a:tr h="178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Мотивація навчальної діяльності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Гра “Аукціон”,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“Мозковий штурм”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Створюють позитивну атмосферу в класі, активізують роботу учнів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82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641</Words>
  <Application>Microsoft Office PowerPoint</Application>
  <PresentationFormat>Экран (4:3)</PresentationFormat>
  <Paragraphs>169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Особисті дані</vt:lpstr>
      <vt:lpstr>Професійне кредо </vt:lpstr>
      <vt:lpstr>Проблема, над якою працюю:</vt:lpstr>
      <vt:lpstr>Актуальність проблеми</vt:lpstr>
      <vt:lpstr>Мета моєї роботи</vt:lpstr>
      <vt:lpstr>Впроваджую технології</vt:lpstr>
      <vt:lpstr>Переваги інтерактивних методик</vt:lpstr>
      <vt:lpstr>Працюючи над даною проблемою,  активно використовую інтерактивні методи на різних етапах уроку</vt:lpstr>
      <vt:lpstr>Презентация PowerPoint</vt:lpstr>
      <vt:lpstr>Презентация PowerPoint</vt:lpstr>
      <vt:lpstr>Презентация PowerPoint</vt:lpstr>
      <vt:lpstr>Використання ІКТ</vt:lpstr>
      <vt:lpstr>Поширюю власний досвід через:</vt:lpstr>
      <vt:lpstr> обговорення методичних матеріалів на засіданні методичного об’єднання вчителів історії та правознавства;</vt:lpstr>
      <vt:lpstr>виступи  з доповідями  на педагогічних радах та нарадах при директору;</vt:lpstr>
      <vt:lpstr>участь у позакласних заходах та правових тижнях.</vt:lpstr>
      <vt:lpstr>Досягнення моїх учнів</vt:lpstr>
      <vt:lpstr>Результативність роботи</vt:lpstr>
      <vt:lpstr>Публікації у фахових виданнях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Вчитель</cp:lastModifiedBy>
  <cp:revision>38</cp:revision>
  <dcterms:created xsi:type="dcterms:W3CDTF">2014-07-18T16:08:11Z</dcterms:created>
  <dcterms:modified xsi:type="dcterms:W3CDTF">2015-02-26T07:03:40Z</dcterms:modified>
</cp:coreProperties>
</file>