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74" r:id="rId7"/>
    <p:sldId id="277" r:id="rId8"/>
    <p:sldId id="276" r:id="rId9"/>
    <p:sldId id="278" r:id="rId10"/>
    <p:sldId id="279" r:id="rId11"/>
    <p:sldId id="272" r:id="rId12"/>
    <p:sldId id="273" r:id="rId13"/>
    <p:sldId id="282" r:id="rId14"/>
    <p:sldId id="283" r:id="rId15"/>
    <p:sldId id="266" r:id="rId16"/>
    <p:sldId id="267" r:id="rId17"/>
    <p:sldId id="265" r:id="rId18"/>
    <p:sldId id="263" r:id="rId19"/>
    <p:sldId id="280" r:id="rId20"/>
    <p:sldId id="270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341902"/>
    <a:srgbClr val="F9B4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3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F2D4D06-87F7-484B-A705-8D69B44F3ACF}" type="datetimeFigureOut">
              <a:rPr lang="ru-RU"/>
              <a:pPr>
                <a:defRPr/>
              </a:pPr>
              <a:t>26.02.2015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1F8572E-1EE9-40B5-8B70-798A6386D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163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E60D6-E541-4AE9-83D1-E1EFF2B393DA}" type="slidenum">
              <a:rPr lang="ru-RU" altLang="uk-U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alt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91C3E-5DC8-4E4A-A3D8-CD1936D6D505}" type="datetimeFigureOut">
              <a:rPr lang="ru-RU"/>
              <a:pPr>
                <a:defRPr/>
              </a:pPr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22B9C-4BFD-4C8F-B438-40A399E47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16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1847D-AE37-4A77-AFE5-3DC4326F7467}" type="datetimeFigureOut">
              <a:rPr lang="ru-RU"/>
              <a:pPr>
                <a:defRPr/>
              </a:pPr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43A3C-EE9F-4F05-B662-DD31B176C5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1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F259F-3B59-4C52-A8E7-FEF20B77ED89}" type="datetimeFigureOut">
              <a:rPr lang="ru-RU"/>
              <a:pPr>
                <a:defRPr/>
              </a:pPr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6D4FE-43EF-495C-8313-D442C91D3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2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273EF-99EB-4F98-B0BD-8EB7EC9E23F9}" type="datetimeFigureOut">
              <a:rPr lang="ru-RU"/>
              <a:pPr>
                <a:defRPr/>
              </a:pPr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E8B0-EFEB-4EA0-A5FB-BFA75AAAA2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65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CC41F-6AA6-48FD-ACAC-AC8BAC1ABF7F}" type="datetimeFigureOut">
              <a:rPr lang="ru-RU"/>
              <a:pPr>
                <a:defRPr/>
              </a:pPr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FBB41-4B26-4384-8C39-8556368C7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2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8FC95-1638-40DB-BE7F-EF6E7C8119D8}" type="datetimeFigureOut">
              <a:rPr lang="ru-RU"/>
              <a:pPr>
                <a:defRPr/>
              </a:pPr>
              <a:t>26.02.2015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0A7C5-E4A1-49F0-8532-292EAB1E87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04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350A4-B000-47C6-9C9A-4993D3F4A981}" type="datetimeFigureOut">
              <a:rPr lang="ru-RU"/>
              <a:pPr>
                <a:defRPr/>
              </a:pPr>
              <a:t>26.02.2015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2402C-9088-42C9-B7EC-12B100CB4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98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746AC-333E-428E-8C24-800C30508145}" type="datetimeFigureOut">
              <a:rPr lang="ru-RU"/>
              <a:pPr>
                <a:defRPr/>
              </a:pPr>
              <a:t>26.02.2015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4FB91-FCFE-4111-B3C4-A1C87574D7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28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62D54-ADB2-40F7-A007-D9F33F154416}" type="datetimeFigureOut">
              <a:rPr lang="ru-RU"/>
              <a:pPr>
                <a:defRPr/>
              </a:pPr>
              <a:t>26.02.2015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DF0EA-31FA-4D5A-A66F-59FF6B7719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8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9CA08-72BB-4E3D-A630-C7D5447C065A}" type="datetimeFigureOut">
              <a:rPr lang="ru-RU"/>
              <a:pPr>
                <a:defRPr/>
              </a:pPr>
              <a:t>26.02.2015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283BD-FAFD-4599-89CB-5F9C5AEB9F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9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69C5B-91BC-48C8-B5A3-BC45D4F1F139}" type="datetimeFigureOut">
              <a:rPr lang="ru-RU"/>
              <a:pPr>
                <a:defRPr/>
              </a:pPr>
              <a:t>26.02.2015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3A492-9BA2-4E0B-B171-06D851016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6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1B5CCB-BD6B-4B2C-B59C-3119D69BA6D3}" type="datetimeFigureOut">
              <a:rPr lang="ru-RU"/>
              <a:pPr>
                <a:defRPr/>
              </a:pPr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645E39-424F-4C44-AD0C-5B5B84337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jpe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Chart2.xls"/><Relationship Id="rId3" Type="http://schemas.openxmlformats.org/officeDocument/2006/relationships/image" Target="../media/image3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11" Type="http://schemas.openxmlformats.org/officeDocument/2006/relationships/image" Target="../media/image38.jpeg"/><Relationship Id="rId5" Type="http://schemas.openxmlformats.org/officeDocument/2006/relationships/oleObject" Target="../embeddings/Microsoft_Excel_Chart1.xls"/><Relationship Id="rId10" Type="http://schemas.openxmlformats.org/officeDocument/2006/relationships/image" Target="../media/image3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5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:\Мои рисунки\рамки\19d278d1dd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4001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C:\Users\OC\Pictures\img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60575"/>
            <a:ext cx="2754312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0" y="52388"/>
            <a:ext cx="9107488" cy="16605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uk-UA" i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uk-UA" i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Презентація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sz="2400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досвіду  роботи</a:t>
            </a:r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en-US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uk-UA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вчителя початкових класів </a:t>
            </a:r>
            <a:r>
              <a:rPr lang="uk-UA" i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Малодівицької</a:t>
            </a:r>
            <a:r>
              <a:rPr lang="uk-UA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ЗОШ І-ІІІ ст.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uk-UA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відділу освіти Прилуцької райдержадміністрації</a:t>
            </a:r>
            <a:endParaRPr lang="ru-RU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Підзаголовок 2"/>
          <p:cNvSpPr txBox="1">
            <a:spLocks/>
          </p:cNvSpPr>
          <p:nvPr/>
        </p:nvSpPr>
        <p:spPr>
          <a:xfrm>
            <a:off x="3779838" y="1916113"/>
            <a:ext cx="4881562" cy="407193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7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57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Степашко</a:t>
            </a:r>
            <a:endParaRPr lang="uk-UA" sz="57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7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Людмили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7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Валеріївни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Освіта  - вища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Педагогічний стаж – 17 років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Кваліфікаційна категорія – вища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Закінчила Чернігівський державний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педагогічний інститут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ім.Т</a:t>
            </a:r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Г. Шевченка в 1997р.</a:t>
            </a:r>
            <a:endParaRPr lang="en-US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61263" y="6396038"/>
            <a:ext cx="16208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                                               </a:t>
            </a: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 advTm="1456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23850" y="692150"/>
            <a:ext cx="84963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solidFill>
                  <a:srgbClr val="0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На уроках читання </a:t>
            </a:r>
            <a:r>
              <a:rPr lang="uk-UA" altLang="uk-UA" sz="2800" i="1">
                <a:latin typeface="Georgia" pitchFamily="18" charset="0"/>
                <a:ea typeface="Calibri" pitchFamily="34" charset="0"/>
              </a:rPr>
              <a:t>проводжу ігри – тренажери «Складові таблиці», «Розплутай клубочок», «Відшукай пеньок», а також ігри: прочитай слова, вставляючи відповідні літери, «Чарівний текст», коли</a:t>
            </a:r>
            <a:r>
              <a:rPr lang="uk-UA" altLang="uk-UA" sz="2800" b="1" i="1">
                <a:latin typeface="Georgia" pitchFamily="18" charset="0"/>
                <a:ea typeface="Calibri" pitchFamily="34" charset="0"/>
              </a:rPr>
              <a:t> </a:t>
            </a:r>
            <a:r>
              <a:rPr lang="ru-RU" altLang="uk-UA" sz="2800" i="1">
                <a:latin typeface="Georgia" pitchFamily="18" charset="0"/>
                <a:ea typeface="Calibri" pitchFamily="34" charset="0"/>
              </a:rPr>
              <a:t>пропону</a:t>
            </a:r>
            <a:r>
              <a:rPr lang="uk-UA" altLang="uk-UA" sz="2800" i="1">
                <a:latin typeface="Georgia" pitchFamily="18" charset="0"/>
                <a:ea typeface="Calibri" pitchFamily="34" charset="0"/>
              </a:rPr>
              <a:t>ю </a:t>
            </a:r>
            <a:r>
              <a:rPr lang="ru-RU" altLang="uk-UA" sz="2800" i="1">
                <a:latin typeface="Georgia" pitchFamily="18" charset="0"/>
                <a:ea typeface="Calibri" pitchFamily="34" charset="0"/>
              </a:rPr>
              <a:t>учням швидко прочитати текст, доповнюючи слова</a:t>
            </a:r>
            <a:r>
              <a:rPr lang="uk-UA" altLang="uk-UA" sz="2800" i="1">
                <a:latin typeface="Georgia" pitchFamily="18" charset="0"/>
                <a:ea typeface="Calibri" pitchFamily="34" charset="0"/>
              </a:rPr>
              <a:t>.</a:t>
            </a:r>
            <a:endParaRPr lang="ru-RU" altLang="uk-UA" sz="2800" i="1">
              <a:latin typeface="Georgia" pitchFamily="18" charset="0"/>
              <a:ea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uk-UA" sz="2800" i="1">
              <a:latin typeface="Georgia" pitchFamily="18" charset="0"/>
              <a:ea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17513"/>
            <a:ext cx="84550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9900"/>
            <a:ext cx="843915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454025"/>
            <a:ext cx="84709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23863"/>
            <a:ext cx="84899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40650" y="6551613"/>
            <a:ext cx="12668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1273" name="Звук 1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03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52413" y="487363"/>
            <a:ext cx="86391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latin typeface="Georgia" pitchFamily="18" charset="0"/>
                <a:ea typeface="Calibri" pitchFamily="34" charset="0"/>
                <a:cs typeface="Times New Roman" pitchFamily="18" charset="0"/>
              </a:rPr>
              <a:t>    На уроках природознавства для активізації розумової діяльності та розвитку інтересу до предмета використовую загадки, кросворди, шаради, ребуси.</a:t>
            </a:r>
            <a:endParaRPr lang="ru-RU" altLang="uk-UA" sz="2800" i="1"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uk-UA" sz="2800" i="1"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359025"/>
            <a:ext cx="61563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312988"/>
            <a:ext cx="6859588" cy="42640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95288" y="555625"/>
            <a:ext cx="67738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solidFill>
                  <a:srgbClr val="0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Застосувую можливості анімації для пояснення природних процесів та явищ</a:t>
            </a:r>
            <a:endParaRPr lang="ru-RU" altLang="uk-UA" sz="2800" i="1"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2470150"/>
            <a:ext cx="7273925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2393950"/>
            <a:ext cx="7353300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773988" y="6608763"/>
            <a:ext cx="12668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2298" name="Звук 11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59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755650" y="455613"/>
            <a:ext cx="711358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solidFill>
                  <a:srgbClr val="0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Унаочнюю вивчення   нового матеріалу</a:t>
            </a:r>
            <a:r>
              <a:rPr lang="ru-RU" altLang="uk-UA" sz="2800" i="1">
                <a:solidFill>
                  <a:srgbClr val="0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 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619250"/>
            <a:ext cx="6661150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1592263"/>
            <a:ext cx="66611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44500" y="109538"/>
            <a:ext cx="828040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solidFill>
                  <a:srgbClr val="0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Складаю опорні схеми на основі знань, отриманих на уроці.</a:t>
            </a:r>
            <a:endParaRPr lang="ru-RU" altLang="uk-UA" sz="2800" i="1">
              <a:solidFill>
                <a:srgbClr val="000000"/>
              </a:solidFill>
              <a:latin typeface="Georg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1658938"/>
            <a:ext cx="6661150" cy="46656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401638" y="433388"/>
            <a:ext cx="8983662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solidFill>
                  <a:srgbClr val="0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Узагальнюю та систематизовую здобуті знання </a:t>
            </a:r>
            <a:r>
              <a:rPr lang="ru-RU" altLang="uk-UA" sz="2800" i="1">
                <a:solidFill>
                  <a:srgbClr val="0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 </a:t>
            </a:r>
          </a:p>
        </p:txBody>
      </p:sp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692275"/>
            <a:ext cx="666432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740650" y="6551613"/>
            <a:ext cx="12668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3323" name="Звук 12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8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23850" y="549275"/>
            <a:ext cx="8424863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latin typeface="Georgia" pitchFamily="18" charset="0"/>
              </a:rPr>
              <a:t>Для відпочинку дітей на всіх уроках  використовую фізкультхвилинки, вправи для очей, музичні паузи. Вони  забезпечують зміну різних  видів навчальної діяльності, створюють  позитивні емоції, які полегшують засвоєння матеріалу, що  в свою чергу зменшує  втому дітей, стимулює вищу нервову діяльність, покращує психологічний клімат у класі, попереджує невротичні реакції учнів. </a:t>
            </a:r>
            <a:endParaRPr lang="ru-RU" altLang="uk-UA" sz="2800">
              <a:latin typeface="Georgia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800" i="1"/>
              <a:t> </a:t>
            </a:r>
            <a:endParaRPr lang="ru-RU" altLang="uk-UA" sz="2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uk-UA" sz="2800" i="1"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49288"/>
            <a:ext cx="82804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12775"/>
            <a:ext cx="82804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5338" y="227013"/>
            <a:ext cx="74469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cs typeface="+mn-cs"/>
              </a:rPr>
              <a:t>Анімована</a:t>
            </a:r>
            <a:r>
              <a:rPr lang="ru-RU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cs typeface="+mn-cs"/>
              </a:rPr>
              <a:t> </a:t>
            </a:r>
            <a:r>
              <a:rPr lang="ru-RU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cs typeface="+mn-cs"/>
              </a:rPr>
              <a:t>фізкульхвилинка</a:t>
            </a:r>
            <a:endParaRPr lang="ru-RU" sz="3600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9438" y="227013"/>
            <a:ext cx="78771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cs typeface="+mn-cs"/>
              </a:rPr>
              <a:t>Електронна</a:t>
            </a:r>
            <a:r>
              <a:rPr lang="ru-RU" sz="28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cs typeface="+mn-cs"/>
              </a:rPr>
              <a:t> </a:t>
            </a:r>
            <a:r>
              <a:rPr lang="ru-RU" sz="28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cs typeface="+mn-cs"/>
              </a:rPr>
              <a:t>фізкульхвилинкадля</a:t>
            </a:r>
            <a:r>
              <a:rPr lang="ru-RU" sz="28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cs typeface="+mn-cs"/>
              </a:rPr>
              <a:t> очей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740650" y="6551613"/>
            <a:ext cx="12668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4345" name="Звук 10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5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825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107950" y="-87313"/>
            <a:ext cx="8351838" cy="348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uk-UA" altLang="uk-UA" sz="2400" i="1">
                <a:latin typeface="Georgia" pitchFamily="18" charset="0"/>
                <a:cs typeface="Times New Roman" pitchFamily="18" charset="0"/>
              </a:rPr>
              <a:t>    Виховна робота з класом має не менше значення, ніж навчальна діяльність. Діти з великим задоволенням приймають участь у позакласних заходах. Всім поза-класним заходам передує велика підготовча робота. Моїм учням дуже подобаються класні години, пов’язані з творчими завданнями, різноманітні турніри, вікторини, усні журнали,подорожі, рольові ігри, драматизації і т.д. з використанням ІКТ.</a:t>
            </a:r>
            <a:endParaRPr lang="ru-RU" altLang="uk-UA" sz="2400" i="1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50967"/>
            <a:ext cx="3275304" cy="2456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49080"/>
            <a:ext cx="3362036" cy="2521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740650" y="6551613"/>
            <a:ext cx="12668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367" name="Звук 8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03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428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1638" y="439738"/>
            <a:ext cx="83407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+mn-cs"/>
              </a:rPr>
              <a:t>Моніторинг якості знань учнів</a:t>
            </a:r>
            <a:endParaRPr lang="ru-RU" sz="3600" dirty="0">
              <a:latin typeface="+mn-lt"/>
              <a:cs typeface="+mn-cs"/>
            </a:endParaRPr>
          </a:p>
        </p:txBody>
      </p:sp>
      <p:graphicFrame>
        <p:nvGraphicFramePr>
          <p:cNvPr id="16388" name="Диаграмма 7"/>
          <p:cNvGraphicFramePr>
            <a:graphicFrameLocks/>
          </p:cNvGraphicFramePr>
          <p:nvPr/>
        </p:nvGraphicFramePr>
        <p:xfrm>
          <a:off x="128588" y="930275"/>
          <a:ext cx="6510337" cy="294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r:id="rId5" imgW="6511092" imgH="2944623" progId="Excel.Chart.8">
                  <p:embed/>
                </p:oleObj>
              </mc:Choice>
              <mc:Fallback>
                <p:oleObj r:id="rId5" imgW="6511092" imgH="2944623" progId="Excel.Char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930275"/>
                        <a:ext cx="6510337" cy="294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Диаграмма 8"/>
          <p:cNvGraphicFramePr>
            <a:graphicFrameLocks/>
          </p:cNvGraphicFramePr>
          <p:nvPr/>
        </p:nvGraphicFramePr>
        <p:xfrm>
          <a:off x="2649538" y="3005138"/>
          <a:ext cx="6227762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r:id="rId8" imgW="6224555" imgH="3487214" progId="Excel.Chart.8">
                  <p:embed/>
                </p:oleObj>
              </mc:Choice>
              <mc:Fallback>
                <p:oleObj r:id="rId8" imgW="6224555" imgH="3487214" progId="Excel.Chart.8">
                  <p:embed/>
                  <p:pic>
                    <p:nvPicPr>
                      <p:cNvPr id="0" name="Диаграмма 8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538" y="3005138"/>
                        <a:ext cx="6227762" cy="348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561263" y="6396038"/>
            <a:ext cx="16208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                                               </a:t>
            </a: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2" descr="D:\резерв\Мои документы\фото\Фото\2011_11_08\IMG_233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2565443" cy="1924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2" descr="C:\Users\OC\Pictures\img0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8760"/>
            <a:ext cx="2660390" cy="1728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93" name="Звук 4">
            <a:hlinkClick r:id="" action="ppaction://media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21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561263" y="6396038"/>
            <a:ext cx="16208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                                               </a:t>
            </a: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7975" y="347663"/>
            <a:ext cx="87582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+mn-cs"/>
              </a:rPr>
              <a:t>Результати педагогічної діяльності </a:t>
            </a: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17413" name="Прямоугольник 11"/>
          <p:cNvSpPr>
            <a:spLocks noChangeArrowheads="1"/>
          </p:cNvSpPr>
          <p:nvPr/>
        </p:nvSpPr>
        <p:spPr bwMode="auto">
          <a:xfrm>
            <a:off x="477838" y="1066800"/>
            <a:ext cx="84756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uk-UA" altLang="uk-UA" sz="2400" i="1">
                <a:latin typeface="Georgia" pitchFamily="18" charset="0"/>
                <a:cs typeface="Times New Roman" pitchFamily="18" charset="0"/>
              </a:rPr>
              <a:t>Участь учнів у шкільних, районних, Всеукраїнських та Міжнародних конкурсах.</a:t>
            </a:r>
            <a:endParaRPr lang="ru-RU" altLang="uk-UA" sz="240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414" name="AutoShape 4" descr="data:image/jpeg;base64,/9j/4AAQSkZJRgABAQAAAQABAAD/2wCEAAkGBxQSEhUUEhQWFRUXGSIaGBUYGR4aHxwcIRwfHhwcGB8dHCgkGhslHxweITEhJSkrLi4uGx8zODQsNygtLiwBCgoKDg0OGxAQGywmHyYsLCw0LDQsLCwsLCwsLCwsLCwsLCwsLCwsLCwsLCwsLCwsLCwsLCwsLCwsLCwsLCwsLP/AABEIAEgAxAMBEQACEQEDEQH/xAAbAAACAgMBAAAAAAAAAAAAAAADBAIFAAEGB//EAD0QAAIBAgUCBAIIAwcFAQAAAAECAwARBAUSITFBUQYTImEycQdCgZGhscHRM1LhFCNDYnKS8BeCk7LxFf/EABoBAAEFAQAAAAAAAAAAAAAAAAQAAQIDBQb/xAAvEQACAgIBBAEDBAAGAwAAAAABAgADBBEFEiExQRMUIlEGMkJhFSNScYGRJdHh/9oADAMBAAIRAxEAPwD2NZ/Wx0twOl+9ORGmHELrBNxZeqkdflS0fUebnxCEp6h8Xe1LxFMxuIQICWULcXJItz3p1Vm8RiwlHmnjjBRBgZ1Y8WS7G9var0xLm9Ss21/mUjfSdhQLCGZrbX0rv06mrxx1m9Sn6wb1FofpIgAAOEkt39I/599OvHsW0rd4jlADvC4b6R8KLgw4hbkm+3U+zUm420HW4vqk1uW+XeMcFIzf35TgDXde/Fx71S+Jao/bLFvRpU5p9I8EbkQCScgWB2Vb3N9yp2+QNXVYDuO41INlAdhKTEfSPjH+CKNN7i92I2tzsDz2opeNT3KDlsIBvG+Yt9aO17/wx0379xUv8Nr/ADIHNaSbxvmR5eP/AMY/el/htf5jfWtGcJ9IWNQWeOKT7CptYbbG3fpUH4xfRk1zZeZV9JUNgs8TxEC1x61+8WP4ULbxzjxLlygZ1mU5tFMrPG4YFuQCbbDnbbjrQdlRTsYSjhpmJzeGEO8sqotwLsbdOB3PtTLWzftEdnVZQf8AUXAh29bna1wh6E/hRP0NpG5T9SnuPZf4wwmIkRY5QGubK4Kk7Hi/NVvi2ovcSS3I0vcUgOjYH1dvY0OJdIYzDpob0rx2A/SnEUnLh1CnkbdCe3zptxprD4eyr6mGw60++8eRwsRsbO3J7Hr8qYmKQjjYlvV9bsOwp9iNJQ4ldTm/Ud+39aREebjnUux1DgdfnSO9Rpyf0geMP7JojhCvMwJF+FHGo9z2HtRuFjfL3PiD33dPaeXmGSclp3dyxJOokjfsDwPattKkUdhM2y5o7hsmBBZULBeSBe3ztVNuZXXoOdbkOhz3E6HD+GoZMIrxqBIAQf8ANvwex32rkbv1DbjZprY/b+ZrV4fyVhlHeO5vkkTQQpGBqjso+R+K+/F96zeP5wpk2WO3b1CbuP6kA13lZnmSxQiJI11NYktyWJPtz2HyFbvDcobi9tx0Jn5WL8YCa7yqxeVaCBImkkXAPb5dK6OnJrvTqQ7gDqyHUBFglXp3okFgJDcLHCFFgKbe45bcnppSMj5Q7Uo2pLTT714i7Qf9lW97b0us+JLq0Izk0z4edXhYj1C6A2VuhBHXbvQ+TUjKdy6m4gieh+I/CsWYKC7FHUnSRvyALEf8NYtOQaD9veab19Y7Tmh9HDhiFZCB1NxejxyI1vUDbEO/MewH0doHHnOCB6tK7cEdapvz+tdASyrG6T3M7Z8MoZAAbb9T0Fu/vWbuHjsJmLw66dr8jhj3pgY83i4fQ1mbjvS33ihBCwGzn7hT+4oLCK+gWK/d/WkdRTMLrsfh3Y9+9LQihcPvqP8AmNJu3iLQlfjM0w8JYzSRpuPiIvx0HJqxa7HHYSsuonlfivGQYnGebA2tSoB9JFiNtu9xatjE3j1EvM7If5G0ss8u8OlkBY6Oy2/P9qwsr9TLVb0IP94XRxLOnUx8xnI4JoJW9JZPhcgj5g8+/wCdBcvn4+bigg6YeJPHxbKbOk9xANmTz4o4PArGZRd5ZGH93CD1Kg+pz2vWJhca2R9+Qe3r+5sWXigdFY7zm/GpzfL8REqyjErNfywkN7sOU0je9t+eL1rf4Vi66dQcZdgM6PwZ4jaUss8XlYqP+LCV0kC9wy33txWHyGHZin7G+yEoVuXrPmEzbLMRIzSsosRceobL0rrOH5HDrqWmvzOdzqH6t6lFprqi43uZuvU3pqZ8ReJvTTRTNNKNM00opmmlGk8PKUYMvxDgkX/OosAw0ZJexgMZjcU7fxnAv0NvyqC0oP2gGEG91gQ2J6zy/wC8/vUviQehIm5j5kg+JG4nlB/1mkaqz/ERfOwhIsbjFIK4mW47tf8AOoHHp14jjKeOx+KMwX/FD26OoP7VQ+LTr8S1cpz4lrh/pDn+GeBSNvUlx13uCTVJ44EbUy1cs/ynU5b41gnFgyo1vgc6T9lxvQVmJYnqFLkIZeYeVgqjQeBuCKHI/MuBBkcLPZB6W+6lHnleceN5pHaPBqiR3I8yx1nflfVYC3sT8q2KcEDu0zbMrt2nPLlDN6ncsx5ZvV9+9aAVVHaCfKSe86PwxlCl9R+rbpyTXN/qXkDVUEU63NHjKPksL+opHmWJmxBk1lUSRkigUWDaW06pN/UWI4uBYigcPhKjimywdyN7hGTnMLOlPU6KHD4rz5JZFjjiKKgW+pmIJOprGy82tua5TLGOgFa7J37mti2fJpjOCyHPossxk7Su4jxsb3xCrdopBI6nSN7hG/TmuvpUCpR/QgFhJYkzrPCOeriomwmX4vXiILNHisUl2YOx1hVPAAst/fgVZ7kdyl8V50H8QYVYmVnRBDO6iwZjqLD5AEfL7Kz+SrBxX35l2MxDzpPG+KdMHDoPqbEInzBJBuOu1ZXAjpvHUB/vJ8gCd6mZVlTPhsRpUeaVIiLCw1aTpO/G9q6PluTeu5BW3aZOJjFgSwlZgoFTCPicSWPlel44wCS4sCu3B1G3apZnL3HoSkjZj1YIYln8QgKPhZ5lgaNokLKhfUTZdW9jb8aFyM3Ox7VV2GjLqsfGtB6fUUwMBOFaeVlBSPWwUGxIBY2ubgW2rVzOYbHNarok/wBQKnB+UsR4EPk+F89PM3RSoaxG+63sd+RUOU5dsUL09yZLD4/5bDvwIr4cDYqNWNlvfe3ZitwPe16ty+WOPi/NruZGnAN17Vj1I5dPrmlS38KXyyf5rdfb5VYua12D8w7HUTYnw3qh7yeNdjjpYhbQsSNYD6xLDb7BQHA5paom5vZhPJ4yqd1gwuaYd0SKRbKgY+cTb4SLDn/NaqaeV/8AItWW+31JPhr9MH13g8yPk+R9YzMQFA4AXVqvexHH30fRyr2ZJpA7CB2YXTSLDDYjDFYJZdQGhCy3FxcA870NyXMvRlLRX3/MvwuO+aouYTI/WY2tbUoa1u4v+v4UTzOQ6YRdf6lOAinJ6T3gPJWHz5cWwSISN5YO5K32AA3N+g53rBq5nIatK6e5/M1m42n5C9h0PxK/AQNMrPImgFiUUizaPqltzvXY4bWtSPm8znsixFcirxL7Js6xOEIAbzYesbA3HHwG+x/D5U1+JU/ceZKnLZfM9Iy3MI3iRla4IHSsZ6mB1NZLlI3PHsvwJjurLZhsQa6RXD+Jh2bXzHhHTdt6le+0vPDjAB163v8AZXG/qigsyt6E3eIuUbWVWGyiQHTpPxHc8WLEg3+VaONy9CYa/d68QfJwbnyD0+Ny0zLEphI01u7O7BEjDX1sT0XsOT02rl73+tsJqQa/M2qqhjgdTTz/AMV+HtGvWjyYV5GkWSP1Ph5G+P0k+qNtiR/l6GjcDPV06HOmHaPkUnfUvicXh8phVwy49FF7ApHN5n2LoG//AHW961CRrcG0fc9L8DZJbRO6lUjDLhxIAJPUxLyynuTeynYD53PPcrmdZ+Co7JhtFYT737Tvs/xrYfCiWNY3VCC5cmyrxqWw3IP22obj6P8AMFb9jKr7tgsPEosZmmIbLsdJIyKyxMYzECun0k31Eksb9dq1MrBGPk1gne4NjZHXWdQXheJ4oxHEgZW9TBiSNTbsWJudzzWvymLjLUHJ0RAcS+02MNbEfzSeNYcVGugSrAzSIu+m6G1/+XrlvnvssUt3XfabSJUiHpHcylwcOrLJkFyWw5AHXeM1ucsOl6rB43M/j22tgEdyWZFRYCbSvEZNFtwtlX9R+PY1i8i1mRd8o/YDrc0cKoVqR7MW8KBcPhoFl9DudAU8lrk2/A1PlMhslBWnhR3ixKlqcu3YmLZThfKxOJ1CzNOXAPVDsrfK9/urcwnF/GGtT4Ey8otVmKT7MezTMJkn8tBCupdSM1ySBswIFuCR14+VY/E8cuUhXqIO5o8hlnH+7W5UZ0ryyYSGc69WtnC3RW0gFbqDvY961OO46unMZPJgmbnM+IG1Hs7w7NJgCoJAdlNhewMfXtxVFN4xc21ifH/uSZPqMVAsNms4ePF4ZPUY8OLgDe7h9vc+n8ayHLvcuSx/cxmhUAtPxL51JZDHZYrixCAEdvT17V13NDr4/wCw+pzHHuEzek/3JZhl0E+JDMwaaJRZCdlDE+oDi5sd9+K5fhss4n3Om1/M6DkqjkAKjaMljMP5cbSOQFUEsb9LV1FH6iqsfpCkf8Tn7uGtVeonvApZgCDcEXB+fBrolfqXqmE21bRM7PwpAywdgWJUX6bVkZJU2dps44c1iNZj4eWcAmwcD4wLHjr3FU1ZDVmaF2MtgnMv4anABVA9x9Ugf+xFaK51ZHeZb4Vin7Yq2CliOoqy2+t2psiujIToPeQR7sdtxXFZ3jANMeHjZj/is9lA7lPiPyFcu36ZAs2G7TZXm0Kd/MQweUt5nnTyGecj+I2wUfyxrwo/pXRU8bXj16Qd5kZPINc3ntLrLs9w8rRwx3Vr6DqABvxYb2O9cNfxb6e5zo+pt43KqrLX6jYiiGI8kKNWnVr0p3sBtvegjh5hx/kJP/yGtyFPydB8wiY1R5kbofiZdQtxfbVv+V61Mfhr1CZKdzM3J5UOzVN4lJnCyTYY4UNpjcjWQASV1XKg32uRzXWNxVVjrf4Yepk18iUUqZvFa2w00EYUCVdBZxcAHY7X7fjV2Xx4vdbCdERsfONalvzMlbECFIYZhFYWaQIC5/0k7Kfexqi3h1vcPYd69Syrlyo0BF8HhfIhmSJSXlB1PKdRZiLXYk3O3Slk8NXaF6O2pKnlWViXjGUxvBEiatTKgUkjkgckVflccmRSK29QWnk2puNi/wDUWwGGZJpZ2s80jbsosAoACoAWNrD77moV8NUtHwn/ALl2Ry1jWhlmv7AzTrPNI0jJfy1sqql+TYctba5qNHCUVoU8xX8ze5C/iTjwpE8k7nUzhVWwA0otyF533JN/eiMfjEqQoPBg+Rytlzj+pqbBs+JWd2uEQoiAWtcjUxN9ybWqrC4mvGJKmPlcqb0+MyOLwzyTQvcBIgxtpGolhbc34t0q1OPCZJtUyDciGx/hMdmml0lYnCH+Yrqt9hND53CUZlnWexk8TmLsZAB3imT4M4YOVJklkOp3fl37tbp0AHAqvM4Om2pUHbpltXO2rd8h8SGT4V40JlfXI7s7HoCxvZewFaVGCiVfGe4gWVyLW3fLWNTIsuQSSudTNLbUXN721WA7AXpV8fSiFVUSu/k730WM0uQwudPk67/VuSPuJtTHDxU+4gSaZuW/2gmdTlfhxyQ0q6EFgFuLncAcEgC1QuzVC9NcKxeOd26rZ2i4NAAAg29qyGdiZ0CoqjQm9Tj6q/Y37imEnA4WZtCExn4RwR2+dKNPOvEOaSyYpot1jQ7L36kmtzDpVU6jMHkL9tqSjSw35oryO0yerpktNR1IhxOczPAmPEwzx8GRdXsb2v8AbWTmYoLDfiE0XfafzH4swCvLM5O7hFPy/TUWq1FqVSGH2xy79QPuMtmaFXkJOkHdrbHf6veiK7ERe3iUv1s3eZLmCKEJJs5AX7eL9uan86Ab/Mgob8QCZh6pA1tMZOs73FuNrbnrURf3O/UcofUJh8zjdtKm/p1cbW9+xqa5Ct4jFW1Mw+Yo7FQdwL8WuO47inW5WPaVsrDzNLmSenZgGNlYiwJ7f/acWjfeOVOtiRfNIw2i51atNrdbUxyF3G+Nv3QoximQx39QF/sp/nUHUbpbW9wGHzaNy4XUSg32/LvSXIRm0I7Usq7MlBmKPq0k+kXO1rbXt86S3Id/iQZCDJ4XFLIoZeDVtbCzuviU2KUOjI4rGrHpvcljYAC/61C25UPeSRGYb3BjMF1KpuGbgEfn91IXpvX5iNT9OxJpjFLtGD6lFyLVJLVZukSLo6r1RnDzKrBnUMo5HtUrlLJ9pj49iK4D9xPQ4MLFaPQigHfYdLda513cnRM7nHqrVQVEPicMvp25YcEiq4RrvDf2Ud2/3GmjyMk+x2YbdjTgRSMOIUKoJtsOQR+lNrvFKHMMninVZFdVl0/Fcb/6v3oqnIapu/iAZeEty9vM5yaBk+IfaDcVrV3q05i3Esr7GL+cO4++r9gwYuR21FsyxIWJma2wuL9+n42qq/RUydW+uJ5fhFbDxq2/D89Sb/rVFdHXUAZO28q8jmOHRIGQGwLXAv1LXNu3enuoC19IiS8uYzLlkclhYnStgATtvyP3pNSnSBvxGV7j4EnissWMOJLr5nxaja+1tqmqVuTo+RHd7k0WEjFgkB1D+TRz0/epV4qoNCUtkkeZHDYFY7lOTsC29h2Ht1qS44XepFsjq1F48ExlDuV2JJsSQ21gbHZbVSuM3ydR8Sx7wE0IY4FL33uH1jf6x5+yrTiAncr+sIGv+Ji4BA/mb6rk3v3/AEp/ph1dUgck9PTI5fliJITHcudrXv71BMdKmLEy422XqEAjmYZH5SsX+GTdrNx7HtVVRoclR7hF2PkVoD+ItgoEQHyz6SSeb/dRlFK1DpWZ11j2dzJTwB9JPKm4qVlKue8ilxUais8YOIQ9lP57fmaoso/zQQIRXcfhO4RMEiv5guG3uSeb96mtC1v1D3KTkM6dMuckyw4l7L8Itqb29j32qGTeKV7QrA49r3Gx2nfDDBWRVZhYG2/y9q59m33ndInQoWEmja6es89QOxpgZKG0v/OP9v8AWmjwWLxS6G9QpCKTknXSbMNgevtS9xSeHWyqPYUm8xpHDr6fv/M0+zEe/kQMeERi2pFPq6gdhUvlb0ZU2PU3lRF1yiFma8a7W6e1/wBambrNeZX9HT/pkJMkh1geWBsf0pxk2D3InBpP8YT/APMRSoUAb9h2+VRN1h9ya4lQ/iIXEQEKbNzt8I6m1Q65aKql8CSxMbaWvoIseQf3pBiO4iatX7alZP4djfmNQe6tb9KJTMsX3ALeKps8ypPhMkEqTudgbWopOQ/MzreBU/tMXTwtKeo5I4PSrTyKwU/p+z8wuG8MAkh3IsbbIe3vUG5E/wAZfX+n/wDUZY4fIMOrAMS21/Vt1FDNm2mHVcNSnkblvHHGpQJoA34t2oVrHbzNOuiqsdhGMULr9o/OoBteJaQreRE8yyiFwWaMX7jY1bXk2p4MDt4+izyIm3hKA/zD7aIGfaIE3CUEyEHhOGwJ1H7aRz7YhwlI8xrA5FCtyEF7nfnr71S2Xa0Lr47HTwI5Fh/W1mYbAdPf2qjqJ8wxK1UdpLy28zZ/q9RfrT+pOakV9abqdm6Efy+9NFDf3nZfvP7U0U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17415" name="AutoShape 6" descr="data:image/jpeg;base64,/9j/4AAQSkZJRgABAQAAAQABAAD/2wCEAAkGBxQSEhUUEhQWFRUXGSIaGBUYGR4aHxwcIRwfHhwcGB8dHCgkGhslHxweITEhJSkrLi4uGx8zODQsNygtLiwBCgoKDg0OGxAQGywmHyYsLCw0LDQsLCwsLCwsLCwsLCwsLCwsLCwsLCwsLCwsLCwsLCwsLCwsLCwsLCwsLCwsLP/AABEIAEgAxAMBEQACEQEDEQH/xAAbAAACAgMBAAAAAAAAAAAAAAADBAIFAAEGB//EAD0QAAIBAgUCBAIIAwcFAQAAAAECAwARBAUSITFBUQYTImEycQdCgZGhscHRM1LhFCNDYnKS8BeCk7LxFf/EABoBAAEFAQAAAAAAAAAAAAAAAAQAAQIDBQb/xAAvEQACAgIBBAEDBAAGAwAAAAABAgADBBEFEiExQRMUIlEGMkJhFSNScYGRJdHh/9oADAMBAAIRAxEAPwD2NZ/Wx0twOl+9ORGmHELrBNxZeqkdflS0fUebnxCEp6h8Xe1LxFMxuIQICWULcXJItz3p1Vm8RiwlHmnjjBRBgZ1Y8WS7G9var0xLm9Ss21/mUjfSdhQLCGZrbX0rv06mrxx1m9Sn6wb1FofpIgAAOEkt39I/599OvHsW0rd4jlADvC4b6R8KLgw4hbkm+3U+zUm420HW4vqk1uW+XeMcFIzf35TgDXde/Fx71S+Jao/bLFvRpU5p9I8EbkQCScgWB2Vb3N9yp2+QNXVYDuO41INlAdhKTEfSPjH+CKNN7i92I2tzsDz2opeNT3KDlsIBvG+Yt9aO17/wx0379xUv8Nr/ADIHNaSbxvmR5eP/AMY/el/htf5jfWtGcJ9IWNQWeOKT7CptYbbG3fpUH4xfRk1zZeZV9JUNgs8TxEC1x61+8WP4ULbxzjxLlygZ1mU5tFMrPG4YFuQCbbDnbbjrQdlRTsYSjhpmJzeGEO8sqotwLsbdOB3PtTLWzftEdnVZQf8AUXAh29bna1wh6E/hRP0NpG5T9SnuPZf4wwmIkRY5QGubK4Kk7Hi/NVvi2ovcSS3I0vcUgOjYH1dvY0OJdIYzDpob0rx2A/SnEUnLh1CnkbdCe3zptxprD4eyr6mGw60++8eRwsRsbO3J7Hr8qYmKQjjYlvV9bsOwp9iNJQ4ldTm/Ud+39aREebjnUux1DgdfnSO9Rpyf0geMP7JojhCvMwJF+FHGo9z2HtRuFjfL3PiD33dPaeXmGSclp3dyxJOokjfsDwPattKkUdhM2y5o7hsmBBZULBeSBe3ztVNuZXXoOdbkOhz3E6HD+GoZMIrxqBIAQf8ANvwex32rkbv1DbjZprY/b+ZrV4fyVhlHeO5vkkTQQpGBqjso+R+K+/F96zeP5wpk2WO3b1CbuP6kA13lZnmSxQiJI11NYktyWJPtz2HyFbvDcobi9tx0Jn5WL8YCa7yqxeVaCBImkkXAPb5dK6OnJrvTqQ7gDqyHUBFglXp3okFgJDcLHCFFgKbe45bcnppSMj5Q7Uo2pLTT714i7Qf9lW97b0us+JLq0Izk0z4edXhYj1C6A2VuhBHXbvQ+TUjKdy6m4gieh+I/CsWYKC7FHUnSRvyALEf8NYtOQaD9veab19Y7Tmh9HDhiFZCB1NxejxyI1vUDbEO/MewH0doHHnOCB6tK7cEdapvz+tdASyrG6T3M7Z8MoZAAbb9T0Fu/vWbuHjsJmLw66dr8jhj3pgY83i4fQ1mbjvS33ihBCwGzn7hT+4oLCK+gWK/d/WkdRTMLrsfh3Y9+9LQihcPvqP8AmNJu3iLQlfjM0w8JYzSRpuPiIvx0HJqxa7HHYSsuonlfivGQYnGebA2tSoB9JFiNtu9xatjE3j1EvM7If5G0ss8u8OlkBY6Oy2/P9qwsr9TLVb0IP94XRxLOnUx8xnI4JoJW9JZPhcgj5g8+/wCdBcvn4+bigg6YeJPHxbKbOk9xANmTz4o4PArGZRd5ZGH93CD1Kg+pz2vWJhca2R9+Qe3r+5sWXigdFY7zm/GpzfL8REqyjErNfywkN7sOU0je9t+eL1rf4Vi66dQcZdgM6PwZ4jaUss8XlYqP+LCV0kC9wy33txWHyGHZin7G+yEoVuXrPmEzbLMRIzSsosRceobL0rrOH5HDrqWmvzOdzqH6t6lFprqi43uZuvU3pqZ8ReJvTTRTNNKNM00opmmlGk8PKUYMvxDgkX/OosAw0ZJexgMZjcU7fxnAv0NvyqC0oP2gGEG91gQ2J6zy/wC8/vUviQehIm5j5kg+JG4nlB/1mkaqz/ERfOwhIsbjFIK4mW47tf8AOoHHp14jjKeOx+KMwX/FD26OoP7VQ+LTr8S1cpz4lrh/pDn+GeBSNvUlx13uCTVJ44EbUy1cs/ynU5b41gnFgyo1vgc6T9lxvQVmJYnqFLkIZeYeVgqjQeBuCKHI/MuBBkcLPZB6W+6lHnleceN5pHaPBqiR3I8yx1nflfVYC3sT8q2KcEDu0zbMrt2nPLlDN6ncsx5ZvV9+9aAVVHaCfKSe86PwxlCl9R+rbpyTXN/qXkDVUEU63NHjKPksL+opHmWJmxBk1lUSRkigUWDaW06pN/UWI4uBYigcPhKjimywdyN7hGTnMLOlPU6KHD4rz5JZFjjiKKgW+pmIJOprGy82tua5TLGOgFa7J37mti2fJpjOCyHPossxk7Su4jxsb3xCrdopBI6nSN7hG/TmuvpUCpR/QgFhJYkzrPCOeriomwmX4vXiILNHisUl2YOx1hVPAAst/fgVZ7kdyl8V50H8QYVYmVnRBDO6iwZjqLD5AEfL7Kz+SrBxX35l2MxDzpPG+KdMHDoPqbEInzBJBuOu1ZXAjpvHUB/vJ8gCd6mZVlTPhsRpUeaVIiLCw1aTpO/G9q6PluTeu5BW3aZOJjFgSwlZgoFTCPicSWPlel44wCS4sCu3B1G3apZnL3HoSkjZj1YIYln8QgKPhZ5lgaNokLKhfUTZdW9jb8aFyM3Ox7VV2GjLqsfGtB6fUUwMBOFaeVlBSPWwUGxIBY2ubgW2rVzOYbHNarok/wBQKnB+UsR4EPk+F89PM3RSoaxG+63sd+RUOU5dsUL09yZLD4/5bDvwIr4cDYqNWNlvfe3ZitwPe16ty+WOPi/NruZGnAN17Vj1I5dPrmlS38KXyyf5rdfb5VYua12D8w7HUTYnw3qh7yeNdjjpYhbQsSNYD6xLDb7BQHA5paom5vZhPJ4yqd1gwuaYd0SKRbKgY+cTb4SLDn/NaqaeV/8AItWW+31JPhr9MH13g8yPk+R9YzMQFA4AXVqvexHH30fRyr2ZJpA7CB2YXTSLDDYjDFYJZdQGhCy3FxcA870NyXMvRlLRX3/MvwuO+aouYTI/WY2tbUoa1u4v+v4UTzOQ6YRdf6lOAinJ6T3gPJWHz5cWwSISN5YO5K32AA3N+g53rBq5nIatK6e5/M1m42n5C9h0PxK/AQNMrPImgFiUUizaPqltzvXY4bWtSPm8znsixFcirxL7Js6xOEIAbzYesbA3HHwG+x/D5U1+JU/ceZKnLZfM9Iy3MI3iRla4IHSsZ6mB1NZLlI3PHsvwJjurLZhsQa6RXD+Jh2bXzHhHTdt6le+0vPDjAB163v8AZXG/qigsyt6E3eIuUbWVWGyiQHTpPxHc8WLEg3+VaONy9CYa/d68QfJwbnyD0+Ny0zLEphI01u7O7BEjDX1sT0XsOT02rl73+tsJqQa/M2qqhjgdTTz/AMV+HtGvWjyYV5GkWSP1Ph5G+P0k+qNtiR/l6GjcDPV06HOmHaPkUnfUvicXh8phVwy49FF7ApHN5n2LoG//AHW961CRrcG0fc9L8DZJbRO6lUjDLhxIAJPUxLyynuTeynYD53PPcrmdZ+Co7JhtFYT737Tvs/xrYfCiWNY3VCC5cmyrxqWw3IP22obj6P8AMFb9jKr7tgsPEosZmmIbLsdJIyKyxMYzECun0k31Eksb9dq1MrBGPk1gne4NjZHXWdQXheJ4oxHEgZW9TBiSNTbsWJudzzWvymLjLUHJ0RAcS+02MNbEfzSeNYcVGugSrAzSIu+m6G1/+XrlvnvssUt3XfabSJUiHpHcylwcOrLJkFyWw5AHXeM1ucsOl6rB43M/j22tgEdyWZFRYCbSvEZNFtwtlX9R+PY1i8i1mRd8o/YDrc0cKoVqR7MW8KBcPhoFl9DudAU8lrk2/A1PlMhslBWnhR3ixKlqcu3YmLZThfKxOJ1CzNOXAPVDsrfK9/urcwnF/GGtT4Ey8otVmKT7MezTMJkn8tBCupdSM1ySBswIFuCR14+VY/E8cuUhXqIO5o8hlnH+7W5UZ0ryyYSGc69WtnC3RW0gFbqDvY961OO46unMZPJgmbnM+IG1Hs7w7NJgCoJAdlNhewMfXtxVFN4xc21ifH/uSZPqMVAsNms4ePF4ZPUY8OLgDe7h9vc+n8ayHLvcuSx/cxmhUAtPxL51JZDHZYrixCAEdvT17V13NDr4/wCw+pzHHuEzek/3JZhl0E+JDMwaaJRZCdlDE+oDi5sd9+K5fhss4n3Om1/M6DkqjkAKjaMljMP5cbSOQFUEsb9LV1FH6iqsfpCkf8Tn7uGtVeonvApZgCDcEXB+fBrolfqXqmE21bRM7PwpAywdgWJUX6bVkZJU2dps44c1iNZj4eWcAmwcD4wLHjr3FU1ZDVmaF2MtgnMv4anABVA9x9Ugf+xFaK51ZHeZb4Vin7Yq2CliOoqy2+t2psiujIToPeQR7sdtxXFZ3jANMeHjZj/is9lA7lPiPyFcu36ZAs2G7TZXm0Kd/MQweUt5nnTyGecj+I2wUfyxrwo/pXRU8bXj16Qd5kZPINc3ntLrLs9w8rRwx3Vr6DqABvxYb2O9cNfxb6e5zo+pt43KqrLX6jYiiGI8kKNWnVr0p3sBtvegjh5hx/kJP/yGtyFPydB8wiY1R5kbofiZdQtxfbVv+V61Mfhr1CZKdzM3J5UOzVN4lJnCyTYY4UNpjcjWQASV1XKg32uRzXWNxVVjrf4Yepk18iUUqZvFa2w00EYUCVdBZxcAHY7X7fjV2Xx4vdbCdERsfONalvzMlbECFIYZhFYWaQIC5/0k7Kfexqi3h1vcPYd69Syrlyo0BF8HhfIhmSJSXlB1PKdRZiLXYk3O3Slk8NXaF6O2pKnlWViXjGUxvBEiatTKgUkjkgckVflccmRSK29QWnk2puNi/wDUWwGGZJpZ2s80jbsosAoACoAWNrD77moV8NUtHwn/ALl2Ry1jWhlmv7AzTrPNI0jJfy1sqql+TYctba5qNHCUVoU8xX8ze5C/iTjwpE8k7nUzhVWwA0otyF533JN/eiMfjEqQoPBg+Rytlzj+pqbBs+JWd2uEQoiAWtcjUxN9ybWqrC4mvGJKmPlcqb0+MyOLwzyTQvcBIgxtpGolhbc34t0q1OPCZJtUyDciGx/hMdmml0lYnCH+Yrqt9hND53CUZlnWexk8TmLsZAB3imT4M4YOVJklkOp3fl37tbp0AHAqvM4Om2pUHbpltXO2rd8h8SGT4V40JlfXI7s7HoCxvZewFaVGCiVfGe4gWVyLW3fLWNTIsuQSSudTNLbUXN721WA7AXpV8fSiFVUSu/k730WM0uQwudPk67/VuSPuJtTHDxU+4gSaZuW/2gmdTlfhxyQ0q6EFgFuLncAcEgC1QuzVC9NcKxeOd26rZ2i4NAAAg29qyGdiZ0CoqjQm9Tj6q/Y37imEnA4WZtCExn4RwR2+dKNPOvEOaSyYpot1jQ7L36kmtzDpVU6jMHkL9tqSjSw35oryO0yerpktNR1IhxOczPAmPEwzx8GRdXsb2v8AbWTmYoLDfiE0XfafzH4swCvLM5O7hFPy/TUWq1FqVSGH2xy79QPuMtmaFXkJOkHdrbHf6veiK7ERe3iUv1s3eZLmCKEJJs5AX7eL9uan86Ab/Mgob8QCZh6pA1tMZOs73FuNrbnrURf3O/UcofUJh8zjdtKm/p1cbW9+xqa5Ct4jFW1Mw+Yo7FQdwL8WuO47inW5WPaVsrDzNLmSenZgGNlYiwJ7f/acWjfeOVOtiRfNIw2i51atNrdbUxyF3G+Nv3QoximQx39QF/sp/nUHUbpbW9wGHzaNy4XUSg32/LvSXIRm0I7Usq7MlBmKPq0k+kXO1rbXt86S3Id/iQZCDJ4XFLIoZeDVtbCzuviU2KUOjI4rGrHpvcljYAC/61C25UPeSRGYb3BjMF1KpuGbgEfn91IXpvX5iNT9OxJpjFLtGD6lFyLVJLVZukSLo6r1RnDzKrBnUMo5HtUrlLJ9pj49iK4D9xPQ4MLFaPQigHfYdLda513cnRM7nHqrVQVEPicMvp25YcEiq4RrvDf2Ud2/3GmjyMk+x2YbdjTgRSMOIUKoJtsOQR+lNrvFKHMMninVZFdVl0/Fcb/6v3oqnIapu/iAZeEty9vM5yaBk+IfaDcVrV3q05i3Esr7GL+cO4++r9gwYuR21FsyxIWJma2wuL9+n42qq/RUydW+uJ5fhFbDxq2/D89Sb/rVFdHXUAZO28q8jmOHRIGQGwLXAv1LXNu3enuoC19IiS8uYzLlkclhYnStgATtvyP3pNSnSBvxGV7j4EnissWMOJLr5nxaja+1tqmqVuTo+RHd7k0WEjFgkB1D+TRz0/epV4qoNCUtkkeZHDYFY7lOTsC29h2Ht1qS44XepFsjq1F48ExlDuV2JJsSQ21gbHZbVSuM3ydR8Sx7wE0IY4FL33uH1jf6x5+yrTiAncr+sIGv+Ji4BA/mb6rk3v3/AEp/ph1dUgck9PTI5fliJITHcudrXv71BMdKmLEy422XqEAjmYZH5SsX+GTdrNx7HtVVRoclR7hF2PkVoD+ItgoEQHyz6SSeb/dRlFK1DpWZ11j2dzJTwB9JPKm4qVlKue8ilxUais8YOIQ9lP57fmaoso/zQQIRXcfhO4RMEiv5guG3uSeb96mtC1v1D3KTkM6dMuckyw4l7L8Itqb29j32qGTeKV7QrA49r3Gx2nfDDBWRVZhYG2/y9q59m33ndInQoWEmja6es89QOxpgZKG0v/OP9v8AWmjwWLxS6G9QpCKTknXSbMNgevtS9xSeHWyqPYUm8xpHDr6fv/M0+zEe/kQMeERi2pFPq6gdhUvlb0ZU2PU3lRF1yiFma8a7W6e1/wBambrNeZX9HT/pkJMkh1geWBsf0pxk2D3InBpP8YT/APMRSoUAb9h2+VRN1h9ya4lQ/iIXEQEKbNzt8I6m1Q65aKql8CSxMbaWvoIseQf3pBiO4iatX7alZP4djfmNQe6tb9KJTMsX3ALeKps8ypPhMkEqTudgbWopOQ/MzreBU/tMXTwtKeo5I4PSrTyKwU/p+z8wuG8MAkh3IsbbIe3vUG5E/wAZfX+n/wDUZY4fIMOrAMS21/Vt1FDNm2mHVcNSnkblvHHGpQJoA34t2oVrHbzNOuiqsdhGMULr9o/OoBteJaQreRE8yyiFwWaMX7jY1bXk2p4MDt4+izyIm3hKA/zD7aIGfaIE3CUEyEHhOGwJ1H7aRz7YhwlI8xrA5FCtyEF7nfnr71S2Xa0Lr47HTwI5Fh/W1mYbAdPf2qjqJ8wxK1UdpLy28zZ/q9RfrT+pOakV9abqdm6Efy+9NFDf3nZfvP7U0U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17416" name="AutoShape 8" descr="data:image/jpeg;base64,/9j/4AAQSkZJRgABAQAAAQABAAD/2wCEAAkGBxQSEhUUEhQWFRUXGSIaGBUYGR4aHxwcIRwfHhwcGB8dHCgkGhslHxweITEhJSkrLi4uGx8zODQsNygtLiwBCgoKDg0OGxAQGywmHyYsLCw0LDQsLCwsLCwsLCwsLCwsLCwsLCwsLCwsLCwsLCwsLCwsLCwsLCwsLCwsLCwsLP/AABEIAEgAxAMBEQACEQEDEQH/xAAbAAACAgMBAAAAAAAAAAAAAAADBAIFAAEGB//EAD0QAAIBAgUCBAIIAwcFAQAAAAECAwARBAUSITFBUQYTImEycQdCgZGhscHRM1LhFCNDYnKS8BeCk7LxFf/EABoBAAEFAQAAAAAAAAAAAAAAAAQAAQIDBQb/xAAvEQACAgIBBAEDBAAGAwAAAAABAgADBBEFEiExQRMUIlEGMkJhFSNScYGRJdHh/9oADAMBAAIRAxEAPwD2NZ/Wx0twOl+9ORGmHELrBNxZeqkdflS0fUebnxCEp6h8Xe1LxFMxuIQICWULcXJItz3p1Vm8RiwlHmnjjBRBgZ1Y8WS7G9var0xLm9Ss21/mUjfSdhQLCGZrbX0rv06mrxx1m9Sn6wb1FofpIgAAOEkt39I/599OvHsW0rd4jlADvC4b6R8KLgw4hbkm+3U+zUm420HW4vqk1uW+XeMcFIzf35TgDXde/Fx71S+Jao/bLFvRpU5p9I8EbkQCScgWB2Vb3N9yp2+QNXVYDuO41INlAdhKTEfSPjH+CKNN7i92I2tzsDz2opeNT3KDlsIBvG+Yt9aO17/wx0379xUv8Nr/ADIHNaSbxvmR5eP/AMY/el/htf5jfWtGcJ9IWNQWeOKT7CptYbbG3fpUH4xfRk1zZeZV9JUNgs8TxEC1x61+8WP4ULbxzjxLlygZ1mU5tFMrPG4YFuQCbbDnbbjrQdlRTsYSjhpmJzeGEO8sqotwLsbdOB3PtTLWzftEdnVZQf8AUXAh29bna1wh6E/hRP0NpG5T9SnuPZf4wwmIkRY5QGubK4Kk7Hi/NVvi2ovcSS3I0vcUgOjYH1dvY0OJdIYzDpob0rx2A/SnEUnLh1CnkbdCe3zptxprD4eyr6mGw60++8eRwsRsbO3J7Hr8qYmKQjjYlvV9bsOwp9iNJQ4ldTm/Ud+39aREebjnUux1DgdfnSO9Rpyf0geMP7JojhCvMwJF+FHGo9z2HtRuFjfL3PiD33dPaeXmGSclp3dyxJOokjfsDwPattKkUdhM2y5o7hsmBBZULBeSBe3ztVNuZXXoOdbkOhz3E6HD+GoZMIrxqBIAQf8ANvwex32rkbv1DbjZprY/b+ZrV4fyVhlHeO5vkkTQQpGBqjso+R+K+/F96zeP5wpk2WO3b1CbuP6kA13lZnmSxQiJI11NYktyWJPtz2HyFbvDcobi9tx0Jn5WL8YCa7yqxeVaCBImkkXAPb5dK6OnJrvTqQ7gDqyHUBFglXp3okFgJDcLHCFFgKbe45bcnppSMj5Q7Uo2pLTT714i7Qf9lW97b0us+JLq0Izk0z4edXhYj1C6A2VuhBHXbvQ+TUjKdy6m4gieh+I/CsWYKC7FHUnSRvyALEf8NYtOQaD9veab19Y7Tmh9HDhiFZCB1NxejxyI1vUDbEO/MewH0doHHnOCB6tK7cEdapvz+tdASyrG6T3M7Z8MoZAAbb9T0Fu/vWbuHjsJmLw66dr8jhj3pgY83i4fQ1mbjvS33ihBCwGzn7hT+4oLCK+gWK/d/WkdRTMLrsfh3Y9+9LQihcPvqP8AmNJu3iLQlfjM0w8JYzSRpuPiIvx0HJqxa7HHYSsuonlfivGQYnGebA2tSoB9JFiNtu9xatjE3j1EvM7If5G0ss8u8OlkBY6Oy2/P9qwsr9TLVb0IP94XRxLOnUx8xnI4JoJW9JZPhcgj5g8+/wCdBcvn4+bigg6YeJPHxbKbOk9xANmTz4o4PArGZRd5ZGH93CD1Kg+pz2vWJhca2R9+Qe3r+5sWXigdFY7zm/GpzfL8REqyjErNfywkN7sOU0je9t+eL1rf4Vi66dQcZdgM6PwZ4jaUss8XlYqP+LCV0kC9wy33txWHyGHZin7G+yEoVuXrPmEzbLMRIzSsosRceobL0rrOH5HDrqWmvzOdzqH6t6lFprqi43uZuvU3pqZ8ReJvTTRTNNKNM00opmmlGk8PKUYMvxDgkX/OosAw0ZJexgMZjcU7fxnAv0NvyqC0oP2gGEG91gQ2J6zy/wC8/vUviQehIm5j5kg+JG4nlB/1mkaqz/ERfOwhIsbjFIK4mW47tf8AOoHHp14jjKeOx+KMwX/FD26OoP7VQ+LTr8S1cpz4lrh/pDn+GeBSNvUlx13uCTVJ44EbUy1cs/ynU5b41gnFgyo1vgc6T9lxvQVmJYnqFLkIZeYeVgqjQeBuCKHI/MuBBkcLPZB6W+6lHnleceN5pHaPBqiR3I8yx1nflfVYC3sT8q2KcEDu0zbMrt2nPLlDN6ncsx5ZvV9+9aAVVHaCfKSe86PwxlCl9R+rbpyTXN/qXkDVUEU63NHjKPksL+opHmWJmxBk1lUSRkigUWDaW06pN/UWI4uBYigcPhKjimywdyN7hGTnMLOlPU6KHD4rz5JZFjjiKKgW+pmIJOprGy82tua5TLGOgFa7J37mti2fJpjOCyHPossxk7Su4jxsb3xCrdopBI6nSN7hG/TmuvpUCpR/QgFhJYkzrPCOeriomwmX4vXiILNHisUl2YOx1hVPAAst/fgVZ7kdyl8V50H8QYVYmVnRBDO6iwZjqLD5AEfL7Kz+SrBxX35l2MxDzpPG+KdMHDoPqbEInzBJBuOu1ZXAjpvHUB/vJ8gCd6mZVlTPhsRpUeaVIiLCw1aTpO/G9q6PluTeu5BW3aZOJjFgSwlZgoFTCPicSWPlel44wCS4sCu3B1G3apZnL3HoSkjZj1YIYln8QgKPhZ5lgaNokLKhfUTZdW9jb8aFyM3Ox7VV2GjLqsfGtB6fUUwMBOFaeVlBSPWwUGxIBY2ubgW2rVzOYbHNarok/wBQKnB+UsR4EPk+F89PM3RSoaxG+63sd+RUOU5dsUL09yZLD4/5bDvwIr4cDYqNWNlvfe3ZitwPe16ty+WOPi/NruZGnAN17Vj1I5dPrmlS38KXyyf5rdfb5VYua12D8w7HUTYnw3qh7yeNdjjpYhbQsSNYD6xLDb7BQHA5paom5vZhPJ4yqd1gwuaYd0SKRbKgY+cTb4SLDn/NaqaeV/8AItWW+31JPhr9MH13g8yPk+R9YzMQFA4AXVqvexHH30fRyr2ZJpA7CB2YXTSLDDYjDFYJZdQGhCy3FxcA870NyXMvRlLRX3/MvwuO+aouYTI/WY2tbUoa1u4v+v4UTzOQ6YRdf6lOAinJ6T3gPJWHz5cWwSISN5YO5K32AA3N+g53rBq5nIatK6e5/M1m42n5C9h0PxK/AQNMrPImgFiUUizaPqltzvXY4bWtSPm8znsixFcirxL7Js6xOEIAbzYesbA3HHwG+x/D5U1+JU/ceZKnLZfM9Iy3MI3iRla4IHSsZ6mB1NZLlI3PHsvwJjurLZhsQa6RXD+Jh2bXzHhHTdt6le+0vPDjAB163v8AZXG/qigsyt6E3eIuUbWVWGyiQHTpPxHc8WLEg3+VaONy9CYa/d68QfJwbnyD0+Ny0zLEphI01u7O7BEjDX1sT0XsOT02rl73+tsJqQa/M2qqhjgdTTz/AMV+HtGvWjyYV5GkWSP1Ph5G+P0k+qNtiR/l6GjcDPV06HOmHaPkUnfUvicXh8phVwy49FF7ApHN5n2LoG//AHW961CRrcG0fc9L8DZJbRO6lUjDLhxIAJPUxLyynuTeynYD53PPcrmdZ+Co7JhtFYT737Tvs/xrYfCiWNY3VCC5cmyrxqWw3IP22obj6P8AMFb9jKr7tgsPEosZmmIbLsdJIyKyxMYzECun0k31Eksb9dq1MrBGPk1gne4NjZHXWdQXheJ4oxHEgZW9TBiSNTbsWJudzzWvymLjLUHJ0RAcS+02MNbEfzSeNYcVGugSrAzSIu+m6G1/+XrlvnvssUt3XfabSJUiHpHcylwcOrLJkFyWw5AHXeM1ucsOl6rB43M/j22tgEdyWZFRYCbSvEZNFtwtlX9R+PY1i8i1mRd8o/YDrc0cKoVqR7MW8KBcPhoFl9DudAU8lrk2/A1PlMhslBWnhR3ixKlqcu3YmLZThfKxOJ1CzNOXAPVDsrfK9/urcwnF/GGtT4Ey8otVmKT7MezTMJkn8tBCupdSM1ySBswIFuCR14+VY/E8cuUhXqIO5o8hlnH+7W5UZ0ryyYSGc69WtnC3RW0gFbqDvY961OO46unMZPJgmbnM+IG1Hs7w7NJgCoJAdlNhewMfXtxVFN4xc21ifH/uSZPqMVAsNms4ePF4ZPUY8OLgDe7h9vc+n8ayHLvcuSx/cxmhUAtPxL51JZDHZYrixCAEdvT17V13NDr4/wCw+pzHHuEzek/3JZhl0E+JDMwaaJRZCdlDE+oDi5sd9+K5fhss4n3Om1/M6DkqjkAKjaMljMP5cbSOQFUEsb9LV1FH6iqsfpCkf8Tn7uGtVeonvApZgCDcEXB+fBrolfqXqmE21bRM7PwpAywdgWJUX6bVkZJU2dps44c1iNZj4eWcAmwcD4wLHjr3FU1ZDVmaF2MtgnMv4anABVA9x9Ugf+xFaK51ZHeZb4Vin7Yq2CliOoqy2+t2psiujIToPeQR7sdtxXFZ3jANMeHjZj/is9lA7lPiPyFcu36ZAs2G7TZXm0Kd/MQweUt5nnTyGecj+I2wUfyxrwo/pXRU8bXj16Qd5kZPINc3ntLrLs9w8rRwx3Vr6DqABvxYb2O9cNfxb6e5zo+pt43KqrLX6jYiiGI8kKNWnVr0p3sBtvegjh5hx/kJP/yGtyFPydB8wiY1R5kbofiZdQtxfbVv+V61Mfhr1CZKdzM3J5UOzVN4lJnCyTYY4UNpjcjWQASV1XKg32uRzXWNxVVjrf4Yepk18iUUqZvFa2w00EYUCVdBZxcAHY7X7fjV2Xx4vdbCdERsfONalvzMlbECFIYZhFYWaQIC5/0k7Kfexqi3h1vcPYd69Syrlyo0BF8HhfIhmSJSXlB1PKdRZiLXYk3O3Slk8NXaF6O2pKnlWViXjGUxvBEiatTKgUkjkgckVflccmRSK29QWnk2puNi/wDUWwGGZJpZ2s80jbsosAoACoAWNrD77moV8NUtHwn/ALl2Ry1jWhlmv7AzTrPNI0jJfy1sqql+TYctba5qNHCUVoU8xX8ze5C/iTjwpE8k7nUzhVWwA0otyF533JN/eiMfjEqQoPBg+Rytlzj+pqbBs+JWd2uEQoiAWtcjUxN9ybWqrC4mvGJKmPlcqb0+MyOLwzyTQvcBIgxtpGolhbc34t0q1OPCZJtUyDciGx/hMdmml0lYnCH+Yrqt9hND53CUZlnWexk8TmLsZAB3imT4M4YOVJklkOp3fl37tbp0AHAqvM4Om2pUHbpltXO2rd8h8SGT4V40JlfXI7s7HoCxvZewFaVGCiVfGe4gWVyLW3fLWNTIsuQSSudTNLbUXN721WA7AXpV8fSiFVUSu/k730WM0uQwudPk67/VuSPuJtTHDxU+4gSaZuW/2gmdTlfhxyQ0q6EFgFuLncAcEgC1QuzVC9NcKxeOd26rZ2i4NAAAg29qyGdiZ0CoqjQm9Tj6q/Y37imEnA4WZtCExn4RwR2+dKNPOvEOaSyYpot1jQ7L36kmtzDpVU6jMHkL9tqSjSw35oryO0yerpktNR1IhxOczPAmPEwzx8GRdXsb2v8AbWTmYoLDfiE0XfafzH4swCvLM5O7hFPy/TUWq1FqVSGH2xy79QPuMtmaFXkJOkHdrbHf6veiK7ERe3iUv1s3eZLmCKEJJs5AX7eL9uan86Ab/Mgob8QCZh6pA1tMZOs73FuNrbnrURf3O/UcofUJh8zjdtKm/p1cbW9+xqa5Ct4jFW1Mw+Yo7FQdwL8WuO47inW5WPaVsrDzNLmSenZgGNlYiwJ7f/acWjfeOVOtiRfNIw2i51atNrdbUxyF3G+Nv3QoximQx39QF/sp/nUHUbpbW9wGHzaNy4XUSg32/LvSXIRm0I7Usq7MlBmKPq0k+kXO1rbXt86S3Id/iQZCDJ4XFLIoZeDVtbCzuviU2KUOjI4rGrHpvcljYAC/61C25UPeSRGYb3BjMF1KpuGbgEfn91IXpvX5iNT9OxJpjFLtGD6lFyLVJLVZukSLo6r1RnDzKrBnUMo5HtUrlLJ9pj49iK4D9xPQ4MLFaPQigHfYdLda513cnRM7nHqrVQVEPicMvp25YcEiq4RrvDf2Ud2/3GmjyMk+x2YbdjTgRSMOIUKoJtsOQR+lNrvFKHMMninVZFdVl0/Fcb/6v3oqnIapu/iAZeEty9vM5yaBk+IfaDcVrV3q05i3Esr7GL+cO4++r9gwYuR21FsyxIWJma2wuL9+n42qq/RUydW+uJ5fhFbDxq2/D89Sb/rVFdHXUAZO28q8jmOHRIGQGwLXAv1LXNu3enuoC19IiS8uYzLlkclhYnStgATtvyP3pNSnSBvxGV7j4EnissWMOJLr5nxaja+1tqmqVuTo+RHd7k0WEjFgkB1D+TRz0/epV4qoNCUtkkeZHDYFY7lOTsC29h2Ht1qS44XepFsjq1F48ExlDuV2JJsSQ21gbHZbVSuM3ydR8Sx7wE0IY4FL33uH1jf6x5+yrTiAncr+sIGv+Ji4BA/mb6rk3v3/AEp/ph1dUgck9PTI5fliJITHcudrXv71BMdKmLEy422XqEAjmYZH5SsX+GTdrNx7HtVVRoclR7hF2PkVoD+ItgoEQHyz6SSeb/dRlFK1DpWZ11j2dzJTwB9JPKm4qVlKue8ilxUais8YOIQ9lP57fmaoso/zQQIRXcfhO4RMEiv5guG3uSeb96mtC1v1D3KTkM6dMuckyw4l7L8Itqb29j32qGTeKV7QrA49r3Gx2nfDDBWRVZhYG2/y9q59m33ndInQoWEmja6es89QOxpgZKG0v/OP9v8AWmjwWLxS6G9QpCKTknXSbMNgevtS9xSeHWyqPYUm8xpHDr6fv/M0+zEe/kQMeERi2pFPq6gdhUvlb0ZU2PU3lRF1yiFma8a7W6e1/wBambrNeZX9HT/pkJMkh1geWBsf0pxk2D3InBpP8YT/APMRSoUAb9h2+VRN1h9ya4lQ/iIXEQEKbNzt8I6m1Q65aKql8CSxMbaWvoIseQf3pBiO4iatX7alZP4djfmNQe6tb9KJTMsX3ALeKps8ypPhMkEqTudgbWopOQ/MzreBU/tMXTwtKeo5I4PSrTyKwU/p+z8wuG8MAkh3IsbbIe3vUG5E/wAZfX+n/wDUZY4fIMOrAMS21/Vt1FDNm2mHVcNSnkblvHHGpQJoA34t2oVrHbzNOuiqsdhGMULr9o/OoBteJaQreRE8yyiFwWaMX7jY1bXk2p4MDt4+izyIm3hKA/zD7aIGfaIE3CUEyEHhOGwJ1H7aRz7YhwlI8xrA5FCtyEF7nfnr71S2Xa0Lr47HTwI5Fh/W1mYbAdPf2qjqJ8wxK1UdpLy28zZ/q9RfrT+pOakV9abqdm6Efy+9NFDf3nZfvP7U0U/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pic>
        <p:nvPicPr>
          <p:cNvPr id="1741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5229225"/>
            <a:ext cx="19685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822575"/>
            <a:ext cx="1841500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3546475"/>
            <a:ext cx="1503362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Прямоугольник 7"/>
          <p:cNvSpPr>
            <a:spLocks noChangeArrowheads="1"/>
          </p:cNvSpPr>
          <p:nvPr/>
        </p:nvSpPr>
        <p:spPr bwMode="auto">
          <a:xfrm>
            <a:off x="1042988" y="5819775"/>
            <a:ext cx="3924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000" i="1">
                <a:latin typeface="Times New Roman" pitchFamily="18" charset="0"/>
                <a:cs typeface="Times New Roman" pitchFamily="18" charset="0"/>
              </a:rPr>
              <a:t>Міжнародний математичний конкурс Кенгуру</a:t>
            </a:r>
            <a:endParaRPr lang="ru-RU" altLang="uk-UA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1" name="Прямоугольник 13"/>
          <p:cNvSpPr>
            <a:spLocks noChangeArrowheads="1"/>
          </p:cNvSpPr>
          <p:nvPr/>
        </p:nvSpPr>
        <p:spPr bwMode="auto">
          <a:xfrm>
            <a:off x="2139950" y="2900363"/>
            <a:ext cx="2616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1800" i="1">
                <a:latin typeface="Times New Roman" pitchFamily="18" charset="0"/>
                <a:cs typeface="Times New Roman" pitchFamily="18" charset="0"/>
              </a:rPr>
              <a:t>Міжнародний природни-чий конкурс Колосок</a:t>
            </a:r>
            <a:endParaRPr lang="ru-RU" altLang="uk-UA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2" name="Прямоугольник 15"/>
          <p:cNvSpPr>
            <a:spLocks noChangeArrowheads="1"/>
          </p:cNvSpPr>
          <p:nvPr/>
        </p:nvSpPr>
        <p:spPr bwMode="auto">
          <a:xfrm>
            <a:off x="31750" y="1890713"/>
            <a:ext cx="2616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1800" i="1">
                <a:latin typeface="Times New Roman" pitchFamily="18" charset="0"/>
                <a:cs typeface="Times New Roman" pitchFamily="18" charset="0"/>
              </a:rPr>
              <a:t>Всеукраїнський інтерактивний конкурс « Кришталева сова»</a:t>
            </a:r>
            <a:endParaRPr lang="ru-RU" altLang="uk-UA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23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28888"/>
            <a:ext cx="143668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Прямоугольник 16"/>
          <p:cNvSpPr>
            <a:spLocks noChangeArrowheads="1"/>
          </p:cNvSpPr>
          <p:nvPr/>
        </p:nvSpPr>
        <p:spPr bwMode="auto">
          <a:xfrm>
            <a:off x="4541838" y="1878013"/>
            <a:ext cx="2089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1800" i="1">
                <a:latin typeface="Times New Roman" pitchFamily="18" charset="0"/>
                <a:cs typeface="Times New Roman" pitchFamily="18" charset="0"/>
              </a:rPr>
              <a:t>Всеукраїнської гри «Соняшник»</a:t>
            </a:r>
            <a:endParaRPr lang="ru-RU" altLang="uk-UA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25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8" y="2759075"/>
            <a:ext cx="231457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6" name="Прямоугольник 18"/>
          <p:cNvSpPr>
            <a:spLocks noChangeArrowheads="1"/>
          </p:cNvSpPr>
          <p:nvPr/>
        </p:nvSpPr>
        <p:spPr bwMode="auto">
          <a:xfrm>
            <a:off x="6732588" y="1893888"/>
            <a:ext cx="2562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1800" i="1">
                <a:latin typeface="Times New Roman" pitchFamily="18" charset="0"/>
                <a:cs typeface="Times New Roman" pitchFamily="18" charset="0"/>
              </a:rPr>
              <a:t>Всеукраїнський конкурс з українознавства «Патріот»</a:t>
            </a:r>
            <a:endParaRPr lang="ru-RU" altLang="uk-UA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27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5165725"/>
            <a:ext cx="2106612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Прямоугольник 20"/>
          <p:cNvSpPr>
            <a:spLocks noChangeArrowheads="1"/>
          </p:cNvSpPr>
          <p:nvPr/>
        </p:nvSpPr>
        <p:spPr bwMode="auto">
          <a:xfrm>
            <a:off x="6813550" y="4476750"/>
            <a:ext cx="2252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1800" i="1">
                <a:latin typeface="Times New Roman" pitchFamily="18" charset="0"/>
                <a:cs typeface="Times New Roman" pitchFamily="18" charset="0"/>
              </a:rPr>
              <a:t>Конкурс по русскому яз</a:t>
            </a:r>
            <a:r>
              <a:rPr lang="ru-RU" altLang="uk-UA" sz="1800" i="1">
                <a:latin typeface="Times New Roman" pitchFamily="18" charset="0"/>
                <a:cs typeface="Times New Roman" pitchFamily="18" charset="0"/>
              </a:rPr>
              <a:t>ыку «Лукоморье»</a:t>
            </a:r>
            <a:endParaRPr lang="ru-RU" altLang="uk-UA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29" name="Звук 21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400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91440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561263" y="6396038"/>
            <a:ext cx="16208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                                               </a:t>
            </a: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57175" y="173038"/>
            <a:ext cx="842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400" i="1">
                <a:latin typeface="Georgia" pitchFamily="18" charset="0"/>
              </a:rPr>
              <a:t>    Не відстаю від своїх учнів і я . У міжатестаційний період приймала участь у районному конкурсі «Учитель року» в номінації «Початкові класи» і стала лауреатом.  </a:t>
            </a:r>
            <a:endParaRPr lang="ru-RU" altLang="uk-UA" sz="24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771650"/>
            <a:ext cx="3403600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95288" y="234950"/>
            <a:ext cx="8553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400" i="1">
                <a:latin typeface="Georgia" pitchFamily="18" charset="0"/>
                <a:cs typeface="Times New Roman" pitchFamily="18" charset="0"/>
              </a:rPr>
              <a:t>Приймала участь у конкурсі ІКТ . Нагороджена дипломом ІІІ ступеня за перемогу у ІІІ обласному конкурсі «Використання ІКТ у навчально-виховному процесі».</a:t>
            </a:r>
            <a:endParaRPr lang="ru-RU" altLang="uk-UA" sz="2400" i="1"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1692275"/>
            <a:ext cx="3579812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63563" y="852488"/>
            <a:ext cx="7200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400" i="1">
                <a:latin typeface="Georgia" pitchFamily="18" charset="0"/>
                <a:cs typeface="Times New Roman" pitchFamily="18" charset="0"/>
              </a:rPr>
              <a:t> у «Всеукраїнському конкурсі народної Іграшки», виготовляла ляльку мотанку</a:t>
            </a:r>
            <a:endParaRPr lang="ru-RU" altLang="uk-UA" sz="2400" i="1">
              <a:latin typeface="Georgi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46250"/>
            <a:ext cx="3814763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706438" y="293688"/>
            <a:ext cx="7200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400" i="1">
                <a:latin typeface="Georgia" pitchFamily="18" charset="0"/>
                <a:cs typeface="Times New Roman" pitchFamily="18" charset="0"/>
              </a:rPr>
              <a:t> у конкурсі, присвяченому до 200 річчя з дня народження Т.Г. Шевченка «Безсмертний як саме життя»</a:t>
            </a:r>
            <a:endParaRPr lang="ru-RU" altLang="uk-UA" sz="2400" i="1">
              <a:latin typeface="Georgia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771650"/>
            <a:ext cx="6659563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1782763"/>
            <a:ext cx="351155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76250" y="307975"/>
            <a:ext cx="71913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400" i="1">
                <a:latin typeface="Georgia" pitchFamily="18" charset="0"/>
              </a:rPr>
              <a:t>Участь в обласному етапі Всеукраїнської акції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400" i="1">
                <a:latin typeface="Georgia" pitchFamily="18" charset="0"/>
              </a:rPr>
              <a:t>учнівської молоді «День зустрічі птахів»</a:t>
            </a:r>
            <a:endParaRPr lang="ru-RU" altLang="uk-UA" sz="2400"/>
          </a:p>
        </p:txBody>
      </p:sp>
      <p:pic>
        <p:nvPicPr>
          <p:cNvPr id="18446" name="Звук 6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3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3" grpId="0"/>
      <p:bldP spid="13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61263" y="6396038"/>
            <a:ext cx="16208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                                               </a:t>
            </a: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460" name="Прямоугольник 2"/>
          <p:cNvSpPr>
            <a:spLocks noChangeArrowheads="1"/>
          </p:cNvSpPr>
          <p:nvPr/>
        </p:nvSpPr>
        <p:spPr bwMode="auto">
          <a:xfrm>
            <a:off x="161925" y="250825"/>
            <a:ext cx="898207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41313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400" i="1">
                <a:latin typeface="Georgia" pitchFamily="18" charset="0"/>
                <a:cs typeface="Times New Roman" pitchFamily="18" charset="0"/>
              </a:rPr>
              <a:t>Отже, практика роботи показує, що використання інформаційно-комунікаційних технологій у навчально-виховному процесі сприяє активізації навчальної діяльності, формуванню в учнів наполегливості, самостійності та творчості у навчанні. Саме такий спосіб вивчення навчального матеріалу захоплює інтелектуальну та емоційну сферу особистості, тобто сприяє формуванню емоційного інтелекту, підвищує рівень мотивації навчальної діяльності та ефективності  розумової праці.</a:t>
            </a:r>
            <a:endParaRPr lang="ru-RU" altLang="uk-UA" sz="2400" i="1"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/>
        </p:blipFill>
        <p:spPr>
          <a:xfrm>
            <a:off x="4313894" y="3702223"/>
            <a:ext cx="3284005" cy="2924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2" name="Звук 4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8219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740650" y="6551613"/>
            <a:ext cx="12668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484" name="Прямоугольник 9"/>
          <p:cNvSpPr>
            <a:spLocks noChangeArrowheads="1"/>
          </p:cNvSpPr>
          <p:nvPr/>
        </p:nvSpPr>
        <p:spPr bwMode="auto">
          <a:xfrm>
            <a:off x="468313" y="536575"/>
            <a:ext cx="80645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400" i="1" dirty="0">
                <a:latin typeface="Georgia" pitchFamily="18" charset="0"/>
                <a:cs typeface="Times New Roman" pitchFamily="18" charset="0"/>
              </a:rPr>
              <a:t>     </a:t>
            </a:r>
            <a:r>
              <a:rPr lang="uk-UA" altLang="uk-UA" sz="2800" i="1" dirty="0">
                <a:latin typeface="Georgia" pitchFamily="18" charset="0"/>
                <a:cs typeface="Times New Roman" pitchFamily="18" charset="0"/>
              </a:rPr>
              <a:t>Вчителю ІКТ дозволяє внести кардинально нове у звичні форми роботи, всебічно розкрити, зрозуміло подати навіть дуже складний навчальний матеріал, економити час і максимально ефективно готуватися до уроків та позакласної і позашкільної роботи. У процесі навчання важлива не інформаційна технологія сама по собі, а те, наскільки її використання допомагає досягти освітніх цілей. Адже «інноваційна діяльність – це гарно організована,  раціональна і систематична робота» .</a:t>
            </a:r>
            <a:endParaRPr lang="ru-RU" altLang="uk-UA" sz="2800" i="1" dirty="0"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486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192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836712"/>
            <a:ext cx="564770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spc="50" dirty="0" err="1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Педагогічне</a:t>
            </a:r>
            <a:r>
              <a:rPr lang="ru-RU" sz="4000" b="1" i="1" spc="5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 кредо</a:t>
            </a:r>
          </a:p>
        </p:txBody>
      </p:sp>
      <p:sp>
        <p:nvSpPr>
          <p:cNvPr id="3076" name="Прямоугольник 5"/>
          <p:cNvSpPr>
            <a:spLocks noChangeArrowheads="1"/>
          </p:cNvSpPr>
          <p:nvPr/>
        </p:nvSpPr>
        <p:spPr bwMode="auto">
          <a:xfrm>
            <a:off x="395288" y="1773238"/>
            <a:ext cx="6121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Навчаючи </a:t>
            </a:r>
            <a:r>
              <a:rPr lang="uk-UA" altLang="uk-UA" sz="2800" b="1" i="1">
                <a:latin typeface="Georgia" pitchFamily="18" charset="0"/>
              </a:rPr>
              <a:t>  </a:t>
            </a:r>
            <a:r>
              <a:rPr lang="ru-RU" altLang="uk-UA" sz="2800" b="1" i="1">
                <a:latin typeface="Georgia" pitchFamily="18" charset="0"/>
              </a:rPr>
              <a:t>інших,</a:t>
            </a:r>
            <a:endParaRPr lang="ru-RU" altLang="uk-UA" sz="2800">
              <a:latin typeface="Georgia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Вчитись </a:t>
            </a:r>
            <a:r>
              <a:rPr lang="uk-UA" altLang="uk-UA" sz="2800" b="1" i="1">
                <a:latin typeface="Georgia" pitchFamily="18" charset="0"/>
              </a:rPr>
              <a:t>  </a:t>
            </a:r>
            <a:r>
              <a:rPr lang="ru-RU" altLang="uk-UA" sz="2800" b="1" i="1">
                <a:latin typeface="Georgia" pitchFamily="18" charset="0"/>
              </a:rPr>
              <a:t>самій.</a:t>
            </a:r>
            <a:endParaRPr lang="ru-RU" altLang="uk-UA" sz="2800">
              <a:latin typeface="Georgia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В житті все робити з любов’ю.</a:t>
            </a:r>
            <a:endParaRPr lang="ru-RU" altLang="uk-UA" sz="2800">
              <a:latin typeface="Georgia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За кожний мій вчинок,</a:t>
            </a:r>
            <a:endParaRPr lang="ru-RU" altLang="uk-UA" sz="2800">
              <a:latin typeface="Georgia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Щоб діти могли</a:t>
            </a:r>
            <a:endParaRPr lang="ru-RU" altLang="uk-UA" sz="2800">
              <a:latin typeface="Georgia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uk-UA" sz="2800" b="1" i="1">
                <a:latin typeface="Georgia" pitchFamily="18" charset="0"/>
              </a:rPr>
              <a:t>Згадати мене добрим словом</a:t>
            </a:r>
            <a:r>
              <a:rPr lang="uk-UA" altLang="uk-UA" sz="2800" b="1" i="1">
                <a:latin typeface="Georgia" pitchFamily="18" charset="0"/>
              </a:rPr>
              <a:t>.</a:t>
            </a:r>
            <a:endParaRPr lang="ru-RU" altLang="uk-UA" sz="2800">
              <a:latin typeface="Georgia" pitchFamily="18" charset="0"/>
            </a:endParaRPr>
          </a:p>
        </p:txBody>
      </p:sp>
      <p:pic>
        <p:nvPicPr>
          <p:cNvPr id="3077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"/>
          <a:stretch>
            <a:fillRect/>
          </a:stretch>
        </p:blipFill>
        <p:spPr bwMode="auto">
          <a:xfrm>
            <a:off x="6332538" y="2019300"/>
            <a:ext cx="28003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561263" y="6396038"/>
            <a:ext cx="16208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                                               </a:t>
            </a: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9" name="Звук 10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199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825" y="592138"/>
            <a:ext cx="8208963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Один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із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секретів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й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полягає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в тому,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щоб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пробудити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в учителя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до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пошуку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, до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власної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.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Намагайтеся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розібратися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в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хорошому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й поганому на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своїх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уроках, у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своїх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взаєминах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з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вихованцями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, і досягнете 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половини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успіху</a:t>
            </a:r>
            <a:r>
              <a:rPr lang="ru-RU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 </a:t>
            </a:r>
            <a:endParaRPr lang="ru-RU" sz="2800" b="1" i="1" dirty="0" smtClean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ваші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плани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розраховані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i="1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рік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i="1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сійте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жито, </a:t>
            </a:r>
            <a:endParaRPr lang="ru-RU" sz="2800" b="1" i="1" dirty="0" smtClean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i="1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десятиліття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– </a:t>
            </a:r>
            <a:endParaRPr lang="ru-RU" sz="2800" b="1" i="1" dirty="0" smtClean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саджайте</a:t>
            </a: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дерево, </a:t>
            </a:r>
            <a:endParaRPr lang="ru-RU" sz="2800" b="1" i="1" dirty="0" smtClean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i="1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віки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– </a:t>
            </a:r>
            <a:endParaRPr lang="ru-RU" sz="2800" b="1" i="1" dirty="0" smtClean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навчайте</a:t>
            </a: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 </a:t>
            </a:r>
            <a:r>
              <a:rPr lang="uk-UA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        </a:t>
            </a:r>
            <a:r>
              <a:rPr lang="uk-UA" sz="2800" i="1" dirty="0">
                <a:latin typeface="Georgia" panose="02040502050405020303" pitchFamily="18" charset="0"/>
                <a:cs typeface="Times New Roman" panose="02020603050405020304" pitchFamily="18" charset="0"/>
              </a:rPr>
              <a:t>                     </a:t>
            </a:r>
            <a:endParaRPr lang="ru-RU" sz="2800" i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61263" y="6396038"/>
            <a:ext cx="16208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                                               </a:t>
            </a: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8" y="706503"/>
            <a:ext cx="8518058" cy="5689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spd="slow" advTm="19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7348" y="425955"/>
            <a:ext cx="834955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spc="50" dirty="0" err="1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Науково</a:t>
            </a:r>
            <a:r>
              <a:rPr lang="ru-RU" sz="3600" b="1" i="1" spc="5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+mn-cs"/>
              </a:rPr>
              <a:t>-методична проблема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692" y="1196752"/>
            <a:ext cx="7776863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dirty="0">
                <a:solidFill>
                  <a:srgbClr val="C0000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«Активізація пізнавальної діяльності та розвиток творчих здібностей учнів початкової школи шляхом використання інформаційно-комунікаційних технологій.»</a:t>
            </a:r>
            <a:endParaRPr lang="ru-RU" sz="3600" b="1" dirty="0">
              <a:solidFill>
                <a:srgbClr val="C0000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61263" y="6396038"/>
            <a:ext cx="16208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                                               </a:t>
            </a: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102" name="Picture 2" descr="http://m.io.ua/img_aa/medium/0389/72/0389726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4498975"/>
            <a:ext cx="349250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Звук 10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087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8325" y="268288"/>
            <a:ext cx="80073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+mn-cs"/>
              </a:rPr>
              <a:t>Обґрунтування вибору проблеми</a:t>
            </a:r>
            <a:endParaRPr lang="ru-RU" sz="3200" i="1" dirty="0">
              <a:solidFill>
                <a:schemeClr val="accent2">
                  <a:lumMod val="50000"/>
                </a:schemeClr>
              </a:solidFill>
              <a:latin typeface="Georgia" pitchFamily="18" charset="0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61263" y="6396038"/>
            <a:ext cx="16208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                                               </a:t>
            </a: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6" name="Picture 4" descr="C:\Users\OC\Pictures\img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36454"/>
            <a:ext cx="3072012" cy="2209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Підзаголовок 2"/>
          <p:cNvSpPr txBox="1">
            <a:spLocks/>
          </p:cNvSpPr>
          <p:nvPr/>
        </p:nvSpPr>
        <p:spPr>
          <a:xfrm>
            <a:off x="363538" y="774700"/>
            <a:ext cx="7705725" cy="38576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600" i="1" dirty="0" smtClean="0">
                <a:latin typeface="Georgia" panose="02040502050405020303" pitchFamily="18" charset="0"/>
                <a:cs typeface="Times New Roman" pitchFamily="18" charset="0"/>
              </a:rPr>
              <a:t>До школи приходять нові покоління дітей , які живуть  в інформаційному, динамічному, </a:t>
            </a:r>
            <a:r>
              <a:rPr lang="uk-UA" sz="2600" i="1" dirty="0" err="1" smtClean="0">
                <a:latin typeface="Georgia" panose="02040502050405020303" pitchFamily="18" charset="0"/>
                <a:cs typeface="Times New Roman" pitchFamily="18" charset="0"/>
              </a:rPr>
              <a:t>емоційно</a:t>
            </a:r>
            <a:r>
              <a:rPr lang="uk-UA" sz="2600" i="1" dirty="0" smtClean="0">
                <a:latin typeface="Georgia" panose="02040502050405020303" pitchFamily="18" charset="0"/>
                <a:cs typeface="Times New Roman" pitchFamily="18" charset="0"/>
              </a:rPr>
              <a:t> напруженому середовищі.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600" i="1" dirty="0" smtClean="0">
                <a:latin typeface="Georgia" panose="02040502050405020303" pitchFamily="18" charset="0"/>
                <a:cs typeface="Times New Roman" pitchFamily="18" charset="0"/>
              </a:rPr>
              <a:t>Інформаційні технології стають потужним багатофункціональним засобом навчання. Їх використання привчає учня жити в інформаційному середовищі, сприяє залученню школярів до інформаційної культури.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i="1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Звук 9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593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5"/>
          <p:cNvSpPr>
            <a:spLocks noChangeArrowheads="1"/>
          </p:cNvSpPr>
          <p:nvPr/>
        </p:nvSpPr>
        <p:spPr bwMode="auto">
          <a:xfrm>
            <a:off x="1331913" y="257175"/>
            <a:ext cx="80645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3200" b="1" i="1">
                <a:solidFill>
                  <a:srgbClr val="800000"/>
                </a:solidFill>
                <a:latin typeface="Georgia" pitchFamily="18" charset="0"/>
              </a:rPr>
              <a:t>Шляхи реалізації проблеми:</a:t>
            </a:r>
            <a:endParaRPr lang="ru-RU" altLang="uk-UA" sz="3200">
              <a:solidFill>
                <a:srgbClr val="8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61263" y="6396038"/>
            <a:ext cx="16208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                                               </a:t>
            </a: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149" name="Прямоугольник 2"/>
          <p:cNvSpPr>
            <a:spLocks noChangeArrowheads="1"/>
          </p:cNvSpPr>
          <p:nvPr/>
        </p:nvSpPr>
        <p:spPr bwMode="auto">
          <a:xfrm>
            <a:off x="431800" y="917575"/>
            <a:ext cx="810101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400" i="1">
                <a:latin typeface="Georgia" pitchFamily="18" charset="0"/>
              </a:rPr>
              <a:t>     Серед величезного різноманіття складових мультимедійних систем, я для себе обрала ті засоби, які є найбільш ефективними на уроках . Це: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uk-UA" altLang="uk-UA" sz="2400" i="1">
                <a:latin typeface="Georgia" pitchFamily="18" charset="0"/>
              </a:rPr>
              <a:t> презентації: слайдові, відео презентації, анімовані або «живі»;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uk-UA" altLang="uk-UA" sz="2400" i="1">
                <a:latin typeface="Georgia" pitchFamily="18" charset="0"/>
              </a:rPr>
              <a:t>навчальні фільми;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uk-UA" altLang="uk-UA" sz="2400" i="1">
                <a:latin typeface="Georgia" pitchFamily="18" charset="0"/>
              </a:rPr>
              <a:t>відео демонстрації.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uk-UA" altLang="uk-UA" sz="2400" i="1">
              <a:latin typeface="Georgia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400" i="1">
                <a:latin typeface="Georgia" pitchFamily="18" charset="0"/>
              </a:rPr>
              <a:t>     Крім цього ще використовую й інші комп’ютерні програми: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uk-UA" altLang="uk-UA" sz="2400" i="1">
                <a:latin typeface="Georgia" pitchFamily="18" charset="0"/>
              </a:rPr>
              <a:t>енциклопедії;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uk-UA" altLang="uk-UA" sz="2400" i="1">
                <a:latin typeface="Georgia" pitchFamily="18" charset="0"/>
              </a:rPr>
              <a:t>електронні підручники;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uk-UA" altLang="uk-UA" sz="2400" i="1">
                <a:latin typeface="Georgia" pitchFamily="18" charset="0"/>
              </a:rPr>
              <a:t>кінофільми;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uk-UA" altLang="uk-UA" sz="2400" i="1">
                <a:latin typeface="Georgia" pitchFamily="18" charset="0"/>
              </a:rPr>
              <a:t>контролюючо-тестову програму «MyTest».</a:t>
            </a:r>
            <a:endParaRPr lang="ru-RU" altLang="uk-UA" sz="2400" i="1">
              <a:latin typeface="Georgia" pitchFamily="18" charset="0"/>
            </a:endParaRPr>
          </a:p>
        </p:txBody>
      </p:sp>
      <p:pic>
        <p:nvPicPr>
          <p:cNvPr id="6150" name="Звук 10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189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2"/>
          <p:cNvSpPr>
            <a:spLocks noChangeArrowheads="1"/>
          </p:cNvSpPr>
          <p:nvPr/>
        </p:nvSpPr>
        <p:spPr bwMode="auto">
          <a:xfrm>
            <a:off x="179388" y="476250"/>
            <a:ext cx="83534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latin typeface="Georgia" pitchFamily="18" charset="0"/>
                <a:cs typeface="Times New Roman" pitchFamily="18" charset="0"/>
              </a:rPr>
              <a:t>        Мультимедійні презентації - це зручний і ефективний спосіб представлення інформації з використанням комп'ютерних програм.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latin typeface="Georgia" pitchFamily="18" charset="0"/>
                <a:cs typeface="Times New Roman" pitchFamily="18" charset="0"/>
              </a:rPr>
              <a:t>     Використовую мультимедійні презентації на уроках математики, української мови та читання, природознавства, основ здоров’я, а також на уроках образотворчого мистецтва.</a:t>
            </a:r>
            <a:endParaRPr lang="ru-RU" altLang="uk-UA" sz="2800" i="1">
              <a:latin typeface="Georgia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uk-UA" sz="2800" i="1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4" name="Picture 2" descr="I:\DCIM\101MSDCF\DSC018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16" y="3645024"/>
            <a:ext cx="3834928" cy="28761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7740650" y="6551613"/>
            <a:ext cx="12668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174" name="Звук 10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205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577850" y="439738"/>
            <a:ext cx="77041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latin typeface="Georgia" pitchFamily="18" charset="0"/>
                <a:cs typeface="Times New Roman" pitchFamily="18" charset="0"/>
              </a:rPr>
              <a:t>На  уроках математики за допомогою презентації здійснюю демонстрацію ланцюжків для усного рахунку </a:t>
            </a:r>
            <a:endParaRPr lang="ru-RU" altLang="uk-UA" sz="2800" i="1"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808163"/>
            <a:ext cx="63373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68313" y="727075"/>
            <a:ext cx="5214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latin typeface="Georgia" pitchFamily="18" charset="0"/>
                <a:cs typeface="Times New Roman" pitchFamily="18" charset="0"/>
              </a:rPr>
              <a:t>проводжу математичні ігри</a:t>
            </a:r>
            <a:endParaRPr lang="ru-RU" altLang="uk-UA" sz="2800" i="1">
              <a:latin typeface="Georgia" pitchFamily="18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84200" y="555625"/>
            <a:ext cx="3379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solidFill>
                  <a:srgbClr val="000000"/>
                </a:solidFill>
                <a:latin typeface="Georgia" pitchFamily="18" charset="0"/>
              </a:rPr>
              <a:t>ігри – тренажери </a:t>
            </a:r>
            <a:endParaRPr lang="ru-RU" altLang="uk-UA" sz="2800" i="1">
              <a:latin typeface="Georgia" pitchFamily="18" charset="0"/>
            </a:endParaRPr>
          </a:p>
        </p:txBody>
      </p: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92288"/>
            <a:ext cx="716280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57363"/>
            <a:ext cx="715645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354013" y="571500"/>
            <a:ext cx="8435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latin typeface="Georgia" pitchFamily="18" charset="0"/>
              </a:rPr>
              <a:t>Використовую при поясненні нового матеріалу</a:t>
            </a:r>
            <a:endParaRPr lang="ru-RU" altLang="uk-UA" sz="2800" i="1">
              <a:latin typeface="Georgia" pitchFamily="18" charset="0"/>
            </a:endParaRPr>
          </a:p>
        </p:txBody>
      </p:sp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716088"/>
            <a:ext cx="76866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740650" y="6551613"/>
            <a:ext cx="12668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204" name="Звук 16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9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76263" y="549275"/>
            <a:ext cx="7991475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latin typeface="Georgia" pitchFamily="18" charset="0"/>
                <a:cs typeface="Times New Roman" pitchFamily="18" charset="0"/>
              </a:rPr>
              <a:t>На уроках української мови за допомогою мультимедіа пояснюю новий матеріал, проводжу зорові диктанти (за методикою І.Т. Федоренка), вправи на увагу (робота з деформованими реченнями, конструктивна робота). Проводжу  роботу зі словниковими словами, списування, складання діалогів, складання опису картин, зображень, завдання для роботи в парах, групах.</a:t>
            </a:r>
            <a:endParaRPr lang="ru-RU" altLang="uk-UA" sz="2800" i="1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728663"/>
            <a:ext cx="7854950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728663"/>
            <a:ext cx="7878763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563563"/>
            <a:ext cx="7993063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740650" y="6551613"/>
            <a:ext cx="12668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9224" name="Звук 1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0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Мои рисунки\рамки\92319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20763" y="501650"/>
            <a:ext cx="72739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800" i="1">
                <a:latin typeface="Georgia" pitchFamily="18" charset="0"/>
                <a:ea typeface="Calibri" pitchFamily="34" charset="0"/>
                <a:cs typeface="Times New Roman" pitchFamily="18" charset="0"/>
              </a:rPr>
              <a:t>     Особливе значення має використання мультимедійних презентацій на уроках розвитку мовлення. </a:t>
            </a:r>
            <a:endParaRPr lang="ru-RU" altLang="uk-UA" sz="2800" i="1"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6725"/>
            <a:ext cx="8180388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1325"/>
            <a:ext cx="8281988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1650"/>
            <a:ext cx="8281988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740650" y="6551613"/>
            <a:ext cx="12668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Степашко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+mn-cs"/>
              </a:rPr>
              <a:t> Л.В.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248" name="Звук 10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0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0.7|2.4|1.4|1.6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7|0.6|3.4|0.5|5.1|0.5|6.3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7.8|5.6|0.6|2.2|1.2|0.7|0.7|3.9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6|0.5|1.4|0.4|0.7|3.3|4.2|0.6|0.6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.8|0.7|0.5|2.6|0.4|0.4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3.9|0.7|2.4|1.4|2.3|0.7|0.8|1.3|1.4|1.5|1.1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2.8|0.6|0.6|2.8|4|0.6|0.5|1.5|2.5|0.6|0.4|2.8|4.4|0.6|0.4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.9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|1.8|1.3|1.3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9.8|2.4|0.8|1.1|1.6|0.8|0.9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|3.1|0.4|0.3|0.5|7.7|0.4|0.4|0.6|5.5|0.8|0.9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|0.6|1.7|0.5|4.7|1.6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|0.6|1.1|1.2|0.8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</TotalTime>
  <Words>975</Words>
  <Application>Microsoft Office PowerPoint</Application>
  <PresentationFormat>Экран (4:3)</PresentationFormat>
  <Paragraphs>100</Paragraphs>
  <Slides>20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Calibri</vt:lpstr>
      <vt:lpstr>Arial</vt:lpstr>
      <vt:lpstr>Calibri Light</vt:lpstr>
      <vt:lpstr>Georgia</vt:lpstr>
      <vt:lpstr>Times New Roman</vt:lpstr>
      <vt:lpstr>Wingdings</vt:lpstr>
      <vt:lpstr>Arial Unicode MS</vt:lpstr>
      <vt:lpstr>Тема Office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Степашко Людмила Валеріївна</dc:title>
  <dc:creator>OC</dc:creator>
  <cp:lastModifiedBy>Вчитель</cp:lastModifiedBy>
  <cp:revision>90</cp:revision>
  <dcterms:created xsi:type="dcterms:W3CDTF">2013-11-07T11:35:39Z</dcterms:created>
  <dcterms:modified xsi:type="dcterms:W3CDTF">2015-02-26T13:47:34Z</dcterms:modified>
</cp:coreProperties>
</file>