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4" r:id="rId4"/>
    <p:sldId id="259" r:id="rId5"/>
    <p:sldId id="277" r:id="rId6"/>
    <p:sldId id="260" r:id="rId7"/>
    <p:sldId id="258" r:id="rId8"/>
    <p:sldId id="270" r:id="rId9"/>
    <p:sldId id="269" r:id="rId10"/>
    <p:sldId id="273" r:id="rId11"/>
    <p:sldId id="280" r:id="rId12"/>
    <p:sldId id="271" r:id="rId13"/>
    <p:sldId id="281" r:id="rId14"/>
    <p:sldId id="267" r:id="rId15"/>
    <p:sldId id="283" r:id="rId16"/>
    <p:sldId id="274" r:id="rId17"/>
    <p:sldId id="282" r:id="rId18"/>
    <p:sldId id="284" r:id="rId19"/>
    <p:sldId id="275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1167" autoAdjust="0"/>
  </p:normalViewPr>
  <p:slideViewPr>
    <p:cSldViewPr>
      <p:cViewPr>
        <p:scale>
          <a:sx n="100" d="100"/>
          <a:sy n="100" d="100"/>
        </p:scale>
        <p:origin x="-21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F7055-D797-48C8-ACE3-5AB84B7473E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614B2-1A9A-441A-821B-E6355F461AB1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ДЛЯ  МЕНЕ  ВАЖЛИВО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3CD32F55-9A6D-477C-B06A-E16145CB51DB}" type="parTrans" cxnId="{67B498AB-4D99-4888-B527-91BC6700676B}">
      <dgm:prSet/>
      <dgm:spPr/>
      <dgm:t>
        <a:bodyPr/>
        <a:lstStyle/>
        <a:p>
          <a:endParaRPr lang="ru-RU"/>
        </a:p>
      </dgm:t>
    </dgm:pt>
    <dgm:pt modelId="{2D103B90-2CF9-41B2-998A-42CDCA3EB45F}" type="sibTrans" cxnId="{67B498AB-4D99-4888-B527-91BC6700676B}">
      <dgm:prSet/>
      <dgm:spPr/>
      <dgm:t>
        <a:bodyPr/>
        <a:lstStyle/>
        <a:p>
          <a:endParaRPr lang="ru-RU"/>
        </a:p>
      </dgm:t>
    </dgm:pt>
    <dgm:pt modelId="{D934D563-5699-4BA8-8B2A-8F21C2D26710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НАВЧИТИ УЧНІВ ВІДХОДИТИ  ВІД ШАБЛОНІВ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F2060D2C-014B-4875-AAAC-501741854EED}" type="parTrans" cxnId="{406689E6-696B-41D2-A0E1-DC117C89FE7C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ECA7C6E6-5EA7-4217-9EBB-4E7B5BA5D14F}" type="sibTrans" cxnId="{406689E6-696B-41D2-A0E1-DC117C89FE7C}">
      <dgm:prSet/>
      <dgm:spPr/>
      <dgm:t>
        <a:bodyPr/>
        <a:lstStyle/>
        <a:p>
          <a:endParaRPr lang="ru-RU"/>
        </a:p>
      </dgm:t>
    </dgm:pt>
    <dgm:pt modelId="{C4C1E58E-31F3-439A-9010-A31320349591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НАВЧИТИ САМОСТІЙНО  ШУКАТИ ШЛЯХ УСПІХУ ТА САМОРЕАЛІЗАЦІЇ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2E47FB3B-9084-49FF-B337-6CCBF825A84B}" type="parTrans" cxnId="{910076F0-BF6A-442B-98E8-294E8F02A133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99096096-C40E-4BD8-9862-250DE8FEC0F9}" type="sibTrans" cxnId="{910076F0-BF6A-442B-98E8-294E8F02A133}">
      <dgm:prSet/>
      <dgm:spPr/>
      <dgm:t>
        <a:bodyPr/>
        <a:lstStyle/>
        <a:p>
          <a:endParaRPr lang="ru-RU"/>
        </a:p>
      </dgm:t>
    </dgm:pt>
    <dgm:pt modelId="{F3FF1B6F-AD83-452E-8F6D-4E7E17545F9A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ПЕРЕТВОРИТИ  МЕХАНІЧНЕ НАВЧАННЯ НА АКТИВНЕ ТА  ІНІЦІАТИВНЕ 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A0650030-A63B-4DE1-ACCE-692B04349819}" type="sibTrans" cxnId="{165551AA-6CC6-4494-903E-306949CF3C78}">
      <dgm:prSet/>
      <dgm:spPr/>
      <dgm:t>
        <a:bodyPr/>
        <a:lstStyle/>
        <a:p>
          <a:endParaRPr lang="ru-RU"/>
        </a:p>
      </dgm:t>
    </dgm:pt>
    <dgm:pt modelId="{042B7D48-7E0E-4BA7-89CE-B6EB862C21E2}" type="parTrans" cxnId="{165551AA-6CC6-4494-903E-306949CF3C78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02B9FD9B-A72F-4970-8AAC-AB7A5ECAD508}">
      <dgm:prSet custScaleX="141274"/>
      <dgm:spPr/>
      <dgm:t>
        <a:bodyPr/>
        <a:lstStyle/>
        <a:p>
          <a:endParaRPr lang="ru-RU" dirty="0"/>
        </a:p>
      </dgm:t>
    </dgm:pt>
    <dgm:pt modelId="{88D0E1D2-80F0-4224-88A2-175E94B2B20F}" type="parTrans" cxnId="{E1AC8326-0B23-4DEE-83CF-6FE016EC64DC}">
      <dgm:prSet custAng="5400000" custScaleX="37051" custScaleY="190835" custLinFactY="104" custLinFactNeighborX="-1191" custLinFactNeighborY="100000"/>
      <dgm:spPr>
        <a:prstGeom prst="upDownArrow">
          <a:avLst/>
        </a:prstGeom>
        <a:solidFill>
          <a:srgbClr val="0070C0"/>
        </a:solidFill>
      </dgm:spPr>
      <dgm:t>
        <a:bodyPr/>
        <a:lstStyle/>
        <a:p>
          <a:endParaRPr lang="ru-RU"/>
        </a:p>
      </dgm:t>
    </dgm:pt>
    <dgm:pt modelId="{1ADB0CC5-E151-4EA2-87F0-B69B75A809A1}" type="sibTrans" cxnId="{E1AC8326-0B23-4DEE-83CF-6FE016EC64DC}">
      <dgm:prSet/>
      <dgm:spPr/>
      <dgm:t>
        <a:bodyPr/>
        <a:lstStyle/>
        <a:p>
          <a:endParaRPr lang="ru-RU"/>
        </a:p>
      </dgm:t>
    </dgm:pt>
    <dgm:pt modelId="{8A07DB1F-FD5B-46B2-94B9-02B2B6429559}" type="pres">
      <dgm:prSet presAssocID="{442F7055-D797-48C8-ACE3-5AB84B7473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0E2C8-5B54-4ADB-B9A7-17A8815A641B}" type="pres">
      <dgm:prSet presAssocID="{8F9614B2-1A9A-441A-821B-E6355F461AB1}" presName="centerShape" presStyleLbl="node0" presStyleIdx="0" presStyleCnt="1"/>
      <dgm:spPr/>
      <dgm:t>
        <a:bodyPr/>
        <a:lstStyle/>
        <a:p>
          <a:endParaRPr lang="ru-RU"/>
        </a:p>
      </dgm:t>
    </dgm:pt>
    <dgm:pt modelId="{1217311F-222B-44BA-9A39-D24C51F75842}" type="pres">
      <dgm:prSet presAssocID="{F2060D2C-014B-4875-AAAC-501741854EED}" presName="parTrans" presStyleLbl="bgSibTrans2D1" presStyleIdx="0" presStyleCnt="3" custAng="20975244" custScaleX="46416" custScaleY="99407" custLinFactNeighborX="41483" custLinFactNeighborY="-1784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B85AD3D1-E716-49D3-AD2D-766D0F5C5F21}" type="pres">
      <dgm:prSet presAssocID="{D934D563-5699-4BA8-8B2A-8F21C2D26710}" presName="node" presStyleLbl="node1" presStyleIdx="0" presStyleCnt="3" custScaleX="124113" custRadScaleRad="111175" custRadScaleInc="-43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1D158-A08C-4952-9AD8-28171B6A20C0}" type="pres">
      <dgm:prSet presAssocID="{2E47FB3B-9084-49FF-B337-6CCBF825A84B}" presName="parTrans" presStyleLbl="bgSibTrans2D1" presStyleIdx="1" presStyleCnt="3" custAng="5400000" custScaleX="37051" custScaleY="190835" custLinFactNeighborX="-2221" custLinFactNeighborY="97556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F94F257D-99C4-4F40-807A-D0B4967F2DC7}" type="pres">
      <dgm:prSet presAssocID="{C4C1E58E-31F3-439A-9010-A31320349591}" presName="node" presStyleLbl="node1" presStyleIdx="1" presStyleCnt="3" custScaleX="14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DE0FB-3F81-4E93-BA59-DD0DE58CF259}" type="pres">
      <dgm:prSet presAssocID="{042B7D48-7E0E-4BA7-89CE-B6EB862C21E2}" presName="parTrans" presStyleLbl="bgSibTrans2D1" presStyleIdx="2" presStyleCnt="3" custAng="6094308" custScaleX="33986" custScaleY="144932" custLinFactNeighborX="-39317" custLinFactNeighborY="10881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F7E80F27-F70E-429A-933A-50224620FFE1}" type="pres">
      <dgm:prSet presAssocID="{F3FF1B6F-AD83-452E-8F6D-4E7E17545F9A}" presName="node" presStyleLbl="node1" presStyleIdx="2" presStyleCnt="3" custScaleX="130287" custRadScaleRad="115939" custRadScaleInc="4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551AA-6CC6-4494-903E-306949CF3C78}" srcId="{8F9614B2-1A9A-441A-821B-E6355F461AB1}" destId="{F3FF1B6F-AD83-452E-8F6D-4E7E17545F9A}" srcOrd="2" destOrd="0" parTransId="{042B7D48-7E0E-4BA7-89CE-B6EB862C21E2}" sibTransId="{A0650030-A63B-4DE1-ACCE-692B04349819}"/>
    <dgm:cxn modelId="{910076F0-BF6A-442B-98E8-294E8F02A133}" srcId="{8F9614B2-1A9A-441A-821B-E6355F461AB1}" destId="{C4C1E58E-31F3-439A-9010-A31320349591}" srcOrd="1" destOrd="0" parTransId="{2E47FB3B-9084-49FF-B337-6CCBF825A84B}" sibTransId="{99096096-C40E-4BD8-9862-250DE8FEC0F9}"/>
    <dgm:cxn modelId="{E1AC8326-0B23-4DEE-83CF-6FE016EC64DC}" srcId="{442F7055-D797-48C8-ACE3-5AB84B7473EB}" destId="{02B9FD9B-A72F-4970-8AAC-AB7A5ECAD508}" srcOrd="1" destOrd="0" parTransId="{88D0E1D2-80F0-4224-88A2-175E94B2B20F}" sibTransId="{1ADB0CC5-E151-4EA2-87F0-B69B75A809A1}"/>
    <dgm:cxn modelId="{3333BA1B-33CB-4DB7-AC58-03B40EA55804}" type="presOf" srcId="{2E47FB3B-9084-49FF-B337-6CCBF825A84B}" destId="{3EC1D158-A08C-4952-9AD8-28171B6A20C0}" srcOrd="0" destOrd="0" presId="urn:microsoft.com/office/officeart/2005/8/layout/radial4"/>
    <dgm:cxn modelId="{E3BC5ADE-1438-41DB-B172-475E00C9CD10}" type="presOf" srcId="{042B7D48-7E0E-4BA7-89CE-B6EB862C21E2}" destId="{1C0DE0FB-3F81-4E93-BA59-DD0DE58CF259}" srcOrd="0" destOrd="0" presId="urn:microsoft.com/office/officeart/2005/8/layout/radial4"/>
    <dgm:cxn modelId="{B46CD8DF-BCF1-4A25-BD76-7AAA74CD8E39}" type="presOf" srcId="{C4C1E58E-31F3-439A-9010-A31320349591}" destId="{F94F257D-99C4-4F40-807A-D0B4967F2DC7}" srcOrd="0" destOrd="0" presId="urn:microsoft.com/office/officeart/2005/8/layout/radial4"/>
    <dgm:cxn modelId="{67B498AB-4D99-4888-B527-91BC6700676B}" srcId="{442F7055-D797-48C8-ACE3-5AB84B7473EB}" destId="{8F9614B2-1A9A-441A-821B-E6355F461AB1}" srcOrd="0" destOrd="0" parTransId="{3CD32F55-9A6D-477C-B06A-E16145CB51DB}" sibTransId="{2D103B90-2CF9-41B2-998A-42CDCA3EB45F}"/>
    <dgm:cxn modelId="{BE57C4A0-A172-42A9-BAD2-57FCF6D5EF4A}" type="presOf" srcId="{8F9614B2-1A9A-441A-821B-E6355F461AB1}" destId="{3CA0E2C8-5B54-4ADB-B9A7-17A8815A641B}" srcOrd="0" destOrd="0" presId="urn:microsoft.com/office/officeart/2005/8/layout/radial4"/>
    <dgm:cxn modelId="{BE2B1F84-CD94-4F14-8E3F-793863654200}" type="presOf" srcId="{F2060D2C-014B-4875-AAAC-501741854EED}" destId="{1217311F-222B-44BA-9A39-D24C51F75842}" srcOrd="0" destOrd="0" presId="urn:microsoft.com/office/officeart/2005/8/layout/radial4"/>
    <dgm:cxn modelId="{609BE356-2DF1-491D-8A4F-AC1BCD481FA9}" type="presOf" srcId="{F3FF1B6F-AD83-452E-8F6D-4E7E17545F9A}" destId="{F7E80F27-F70E-429A-933A-50224620FFE1}" srcOrd="0" destOrd="0" presId="urn:microsoft.com/office/officeart/2005/8/layout/radial4"/>
    <dgm:cxn modelId="{3588824C-22A8-452A-AFF0-3C38FF16AA58}" type="presOf" srcId="{442F7055-D797-48C8-ACE3-5AB84B7473EB}" destId="{8A07DB1F-FD5B-46B2-94B9-02B2B6429559}" srcOrd="0" destOrd="0" presId="urn:microsoft.com/office/officeart/2005/8/layout/radial4"/>
    <dgm:cxn modelId="{B2837E60-F118-4E38-B645-36F1C60C7A58}" type="presOf" srcId="{D934D563-5699-4BA8-8B2A-8F21C2D26710}" destId="{B85AD3D1-E716-49D3-AD2D-766D0F5C5F21}" srcOrd="0" destOrd="0" presId="urn:microsoft.com/office/officeart/2005/8/layout/radial4"/>
    <dgm:cxn modelId="{406689E6-696B-41D2-A0E1-DC117C89FE7C}" srcId="{8F9614B2-1A9A-441A-821B-E6355F461AB1}" destId="{D934D563-5699-4BA8-8B2A-8F21C2D26710}" srcOrd="0" destOrd="0" parTransId="{F2060D2C-014B-4875-AAAC-501741854EED}" sibTransId="{ECA7C6E6-5EA7-4217-9EBB-4E7B5BA5D14F}"/>
    <dgm:cxn modelId="{DB164013-25DB-4A38-9351-13209D1FB3EB}" type="presParOf" srcId="{8A07DB1F-FD5B-46B2-94B9-02B2B6429559}" destId="{3CA0E2C8-5B54-4ADB-B9A7-17A8815A641B}" srcOrd="0" destOrd="0" presId="urn:microsoft.com/office/officeart/2005/8/layout/radial4"/>
    <dgm:cxn modelId="{CAEADE2C-CD4D-4966-A66E-B6344A534561}" type="presParOf" srcId="{8A07DB1F-FD5B-46B2-94B9-02B2B6429559}" destId="{1217311F-222B-44BA-9A39-D24C51F75842}" srcOrd="1" destOrd="0" presId="urn:microsoft.com/office/officeart/2005/8/layout/radial4"/>
    <dgm:cxn modelId="{9D684CA4-A7E2-4700-9CF7-18B26E90C354}" type="presParOf" srcId="{8A07DB1F-FD5B-46B2-94B9-02B2B6429559}" destId="{B85AD3D1-E716-49D3-AD2D-766D0F5C5F21}" srcOrd="2" destOrd="0" presId="urn:microsoft.com/office/officeart/2005/8/layout/radial4"/>
    <dgm:cxn modelId="{949B9FFB-6A2C-4864-AEF9-E8641065AA06}" type="presParOf" srcId="{8A07DB1F-FD5B-46B2-94B9-02B2B6429559}" destId="{3EC1D158-A08C-4952-9AD8-28171B6A20C0}" srcOrd="3" destOrd="0" presId="urn:microsoft.com/office/officeart/2005/8/layout/radial4"/>
    <dgm:cxn modelId="{243FD4AB-E8E8-41FA-9476-EBCD4A29C20B}" type="presParOf" srcId="{8A07DB1F-FD5B-46B2-94B9-02B2B6429559}" destId="{F94F257D-99C4-4F40-807A-D0B4967F2DC7}" srcOrd="4" destOrd="0" presId="urn:microsoft.com/office/officeart/2005/8/layout/radial4"/>
    <dgm:cxn modelId="{ADEDCC88-E5FC-434B-A9CE-EA1652C963FD}" type="presParOf" srcId="{8A07DB1F-FD5B-46B2-94B9-02B2B6429559}" destId="{1C0DE0FB-3F81-4E93-BA59-DD0DE58CF259}" srcOrd="5" destOrd="0" presId="urn:microsoft.com/office/officeart/2005/8/layout/radial4"/>
    <dgm:cxn modelId="{4E8E7F14-C626-4667-BC81-F3F1D296562E}" type="presParOf" srcId="{8A07DB1F-FD5B-46B2-94B9-02B2B6429559}" destId="{F7E80F27-F70E-429A-933A-50224620FFE1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82467-BC80-46BB-9FC5-0475C39B15D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A0FEB291-2D78-4090-A9AB-43BF45E8430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РОЗВИВАЄ АНАЛІТИЧНЕ МИСЛЕННЯ УЧНІВ , УМІННЯ ПРИЙМАТИ ОБҐРУНТОВАНІ РІШЕННЯ, ЗВАЖАЮЧИ НА РІЗНІ ТОЧКИ ЗОРУ 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D45E91F-26BB-4A8A-9690-99457E58758A}" type="parTrans" cxnId="{755E4884-0489-4A31-B182-042EAA15DB8B}">
      <dgm:prSet/>
      <dgm:spPr/>
      <dgm:t>
        <a:bodyPr/>
        <a:lstStyle/>
        <a:p>
          <a:endParaRPr lang="ru-RU"/>
        </a:p>
      </dgm:t>
    </dgm:pt>
    <dgm:pt modelId="{8C9ACBBF-40C8-4FF6-8F6E-32F9E57DA70F}" type="sibTrans" cxnId="{755E4884-0489-4A31-B182-042EAA15DB8B}">
      <dgm:prSet/>
      <dgm:spPr>
        <a:solidFill>
          <a:schemeClr val="bg2">
            <a:lumMod val="2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3A866161-B2BA-47DA-AB1B-D67D86E4A9F2}">
      <dgm:prSet phldrT="[Текст]"/>
      <dgm:spPr/>
      <dgm:t>
        <a:bodyPr/>
        <a:lstStyle/>
        <a:p>
          <a:r>
            <a:rPr lang="uk-UA" b="1" dirty="0" smtClean="0">
              <a:solidFill>
                <a:schemeClr val="accent5">
                  <a:lumMod val="50000"/>
                </a:schemeClr>
              </a:solidFill>
            </a:rPr>
            <a:t>-</a:t>
          </a:r>
          <a:r>
            <a:rPr lang="en-US" b="1" dirty="0" smtClean="0">
              <a:solidFill>
                <a:schemeClr val="accent5">
                  <a:lumMod val="50000"/>
                </a:schemeClr>
              </a:solidFill>
            </a:rPr>
            <a:t>”</a:t>
          </a:r>
          <a:r>
            <a:rPr lang="uk-UA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uk-UA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ДІАГРАМА ЕЙЛЕРА-ВЕНА</a:t>
          </a:r>
          <a:r>
            <a: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r>
            <a:rPr lang="uk-UA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АСОЦІАТИВНИЙ</a:t>
          </a:r>
          <a:r>
            <a:rPr lang="uk-UA" b="1" baseline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КУЩ</a:t>
          </a:r>
          <a:r>
            <a:rPr lang="en-US" b="1" baseline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b="1" baseline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uk-UA" b="1" dirty="0" smtClean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uk-UA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ЧИТАННЯ З ПЕРЕДБАЧЕННЯМ</a:t>
          </a:r>
          <a:r>
            <a: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59B58B-0A76-4941-A0DA-DD65A703FCA2}" type="parTrans" cxnId="{57CFC603-2E4A-40AC-A073-A725C6B92925}">
      <dgm:prSet/>
      <dgm:spPr/>
      <dgm:t>
        <a:bodyPr/>
        <a:lstStyle/>
        <a:p>
          <a:endParaRPr lang="ru-RU"/>
        </a:p>
      </dgm:t>
    </dgm:pt>
    <dgm:pt modelId="{28C0C324-F811-4F24-AE4C-D265BE030701}" type="sibTrans" cxnId="{57CFC603-2E4A-40AC-A073-A725C6B92925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6B0373D4-AD67-4520-81BC-82C8A1BFF17B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РОЗВИТОК  КРИТИЧНОГО МИСЛЕННЯ </a:t>
          </a:r>
          <a:endParaRPr lang="ru-RU" sz="2800" b="1" dirty="0">
            <a:solidFill>
              <a:schemeClr val="accent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75C3ED-CF8A-47B4-AE0A-D5723DFD7874}" type="parTrans" cxnId="{1454DA41-4045-4A26-A98D-A2CFE6D55A61}">
      <dgm:prSet/>
      <dgm:spPr/>
      <dgm:t>
        <a:bodyPr/>
        <a:lstStyle/>
        <a:p>
          <a:endParaRPr lang="ru-RU"/>
        </a:p>
      </dgm:t>
    </dgm:pt>
    <dgm:pt modelId="{ECAAB84F-27A2-4E14-BEB3-2675A1B1A2DF}" type="sibTrans" cxnId="{1454DA41-4045-4A26-A98D-A2CFE6D55A61}">
      <dgm:prSet/>
      <dgm:spPr/>
      <dgm:t>
        <a:bodyPr/>
        <a:lstStyle/>
        <a:p>
          <a:endParaRPr lang="ru-RU"/>
        </a:p>
      </dgm:t>
    </dgm:pt>
    <dgm:pt modelId="{43B7EF18-860C-4543-86A7-46F19BAFA4A3}" type="pres">
      <dgm:prSet presAssocID="{36182467-BC80-46BB-9FC5-0475C39B15DE}" presName="Name0" presStyleCnt="0">
        <dgm:presLayoutVars>
          <dgm:dir/>
          <dgm:resizeHandles val="exact"/>
        </dgm:presLayoutVars>
      </dgm:prSet>
      <dgm:spPr/>
    </dgm:pt>
    <dgm:pt modelId="{8D73795D-F569-499F-91AD-55B91BFF9F5F}" type="pres">
      <dgm:prSet presAssocID="{36182467-BC80-46BB-9FC5-0475C39B15DE}" presName="vNodes" presStyleCnt="0"/>
      <dgm:spPr/>
    </dgm:pt>
    <dgm:pt modelId="{D00C18EB-D46E-4EAB-B85E-5D26541CB614}" type="pres">
      <dgm:prSet presAssocID="{A0FEB291-2D78-4090-A9AB-43BF45E8430A}" presName="node" presStyleLbl="node1" presStyleIdx="0" presStyleCnt="3" custScaleX="278393" custScaleY="201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5896D-80E9-457F-BE97-E2B3F9DED15A}" type="pres">
      <dgm:prSet presAssocID="{8C9ACBBF-40C8-4FF6-8F6E-32F9E57DA70F}" presName="spacerT" presStyleCnt="0"/>
      <dgm:spPr/>
    </dgm:pt>
    <dgm:pt modelId="{12962CEB-CBDB-450E-949E-C7E53B63B704}" type="pres">
      <dgm:prSet presAssocID="{8C9ACBBF-40C8-4FF6-8F6E-32F9E57DA70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06BA66D-4C98-473A-A2A9-B609CE46A1F0}" type="pres">
      <dgm:prSet presAssocID="{8C9ACBBF-40C8-4FF6-8F6E-32F9E57DA70F}" presName="spacerB" presStyleCnt="0"/>
      <dgm:spPr/>
    </dgm:pt>
    <dgm:pt modelId="{7BB43781-92E1-4208-8E62-B5A97996833A}" type="pres">
      <dgm:prSet presAssocID="{3A866161-B2BA-47DA-AB1B-D67D86E4A9F2}" presName="node" presStyleLbl="node1" presStyleIdx="1" presStyleCnt="3" custScaleX="289521" custScaleY="19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53946-C559-454C-BCE1-43C9D39E1DE8}" type="pres">
      <dgm:prSet presAssocID="{36182467-BC80-46BB-9FC5-0475C39B15DE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82BD5BB9-2652-4DCD-AD15-66709B5B026B}" type="pres">
      <dgm:prSet presAssocID="{36182467-BC80-46BB-9FC5-0475C39B15D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41695DC-C734-4056-AFAE-DD4374B2128E}" type="pres">
      <dgm:prSet presAssocID="{36182467-BC80-46BB-9FC5-0475C39B15DE}" presName="lastNode" presStyleLbl="node1" presStyleIdx="2" presStyleCnt="3" custScaleX="145970" custScaleY="99627" custLinFactNeighborX="59847" custLinFactNeighborY="2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FC603-2E4A-40AC-A073-A725C6B92925}" srcId="{36182467-BC80-46BB-9FC5-0475C39B15DE}" destId="{3A866161-B2BA-47DA-AB1B-D67D86E4A9F2}" srcOrd="1" destOrd="0" parTransId="{0759B58B-0A76-4941-A0DA-DD65A703FCA2}" sibTransId="{28C0C324-F811-4F24-AE4C-D265BE030701}"/>
    <dgm:cxn modelId="{0E47E827-2D3E-4278-A716-C6FDA5634BD6}" type="presOf" srcId="{3A866161-B2BA-47DA-AB1B-D67D86E4A9F2}" destId="{7BB43781-92E1-4208-8E62-B5A97996833A}" srcOrd="0" destOrd="0" presId="urn:microsoft.com/office/officeart/2005/8/layout/equation2"/>
    <dgm:cxn modelId="{755E4884-0489-4A31-B182-042EAA15DB8B}" srcId="{36182467-BC80-46BB-9FC5-0475C39B15DE}" destId="{A0FEB291-2D78-4090-A9AB-43BF45E8430A}" srcOrd="0" destOrd="0" parTransId="{2D45E91F-26BB-4A8A-9690-99457E58758A}" sibTransId="{8C9ACBBF-40C8-4FF6-8F6E-32F9E57DA70F}"/>
    <dgm:cxn modelId="{12158148-D6A4-4CF3-9D6C-6080B3570B56}" type="presOf" srcId="{8C9ACBBF-40C8-4FF6-8F6E-32F9E57DA70F}" destId="{12962CEB-CBDB-450E-949E-C7E53B63B704}" srcOrd="0" destOrd="0" presId="urn:microsoft.com/office/officeart/2005/8/layout/equation2"/>
    <dgm:cxn modelId="{4B3AF2D0-5928-4B19-B362-C376297A7121}" type="presOf" srcId="{28C0C324-F811-4F24-AE4C-D265BE030701}" destId="{DE153946-C559-454C-BCE1-43C9D39E1DE8}" srcOrd="0" destOrd="0" presId="urn:microsoft.com/office/officeart/2005/8/layout/equation2"/>
    <dgm:cxn modelId="{9CE03822-C116-4A11-AC9B-D535E269D318}" type="presOf" srcId="{36182467-BC80-46BB-9FC5-0475C39B15DE}" destId="{43B7EF18-860C-4543-86A7-46F19BAFA4A3}" srcOrd="0" destOrd="0" presId="urn:microsoft.com/office/officeart/2005/8/layout/equation2"/>
    <dgm:cxn modelId="{36EC4472-7D36-4271-85EE-2DB0BFF757F6}" type="presOf" srcId="{A0FEB291-2D78-4090-A9AB-43BF45E8430A}" destId="{D00C18EB-D46E-4EAB-B85E-5D26541CB614}" srcOrd="0" destOrd="0" presId="urn:microsoft.com/office/officeart/2005/8/layout/equation2"/>
    <dgm:cxn modelId="{1454DA41-4045-4A26-A98D-A2CFE6D55A61}" srcId="{36182467-BC80-46BB-9FC5-0475C39B15DE}" destId="{6B0373D4-AD67-4520-81BC-82C8A1BFF17B}" srcOrd="2" destOrd="0" parTransId="{9375C3ED-CF8A-47B4-AE0A-D5723DFD7874}" sibTransId="{ECAAB84F-27A2-4E14-BEB3-2675A1B1A2DF}"/>
    <dgm:cxn modelId="{080220D7-209B-474A-AFB1-BAF7735CF91E}" type="presOf" srcId="{28C0C324-F811-4F24-AE4C-D265BE030701}" destId="{82BD5BB9-2652-4DCD-AD15-66709B5B026B}" srcOrd="1" destOrd="0" presId="urn:microsoft.com/office/officeart/2005/8/layout/equation2"/>
    <dgm:cxn modelId="{C0A1F4F6-4310-434E-90AA-BA141198526A}" type="presOf" srcId="{6B0373D4-AD67-4520-81BC-82C8A1BFF17B}" destId="{041695DC-C734-4056-AFAE-DD4374B2128E}" srcOrd="0" destOrd="0" presId="urn:microsoft.com/office/officeart/2005/8/layout/equation2"/>
    <dgm:cxn modelId="{D4350F5C-DE5D-40CC-A269-EB1CF7F97FB8}" type="presParOf" srcId="{43B7EF18-860C-4543-86A7-46F19BAFA4A3}" destId="{8D73795D-F569-499F-91AD-55B91BFF9F5F}" srcOrd="0" destOrd="0" presId="urn:microsoft.com/office/officeart/2005/8/layout/equation2"/>
    <dgm:cxn modelId="{37EFD0CA-A2C1-4CCF-996C-7C075EFF4D29}" type="presParOf" srcId="{8D73795D-F569-499F-91AD-55B91BFF9F5F}" destId="{D00C18EB-D46E-4EAB-B85E-5D26541CB614}" srcOrd="0" destOrd="0" presId="urn:microsoft.com/office/officeart/2005/8/layout/equation2"/>
    <dgm:cxn modelId="{15DCEBC3-A651-4461-8F8B-657607317BC2}" type="presParOf" srcId="{8D73795D-F569-499F-91AD-55B91BFF9F5F}" destId="{D345896D-80E9-457F-BE97-E2B3F9DED15A}" srcOrd="1" destOrd="0" presId="urn:microsoft.com/office/officeart/2005/8/layout/equation2"/>
    <dgm:cxn modelId="{D9457919-6D87-468E-B204-DAA4FDC13FD1}" type="presParOf" srcId="{8D73795D-F569-499F-91AD-55B91BFF9F5F}" destId="{12962CEB-CBDB-450E-949E-C7E53B63B704}" srcOrd="2" destOrd="0" presId="urn:microsoft.com/office/officeart/2005/8/layout/equation2"/>
    <dgm:cxn modelId="{C0676FAE-F96C-4968-9AB6-E15338B3AF09}" type="presParOf" srcId="{8D73795D-F569-499F-91AD-55B91BFF9F5F}" destId="{506BA66D-4C98-473A-A2A9-B609CE46A1F0}" srcOrd="3" destOrd="0" presId="urn:microsoft.com/office/officeart/2005/8/layout/equation2"/>
    <dgm:cxn modelId="{985679EB-087A-4F76-B558-5F97FA9B0DDE}" type="presParOf" srcId="{8D73795D-F569-499F-91AD-55B91BFF9F5F}" destId="{7BB43781-92E1-4208-8E62-B5A97996833A}" srcOrd="4" destOrd="0" presId="urn:microsoft.com/office/officeart/2005/8/layout/equation2"/>
    <dgm:cxn modelId="{E6A304CE-E63E-4A3A-BC8D-66A61F613F39}" type="presParOf" srcId="{43B7EF18-860C-4543-86A7-46F19BAFA4A3}" destId="{DE153946-C559-454C-BCE1-43C9D39E1DE8}" srcOrd="1" destOrd="0" presId="urn:microsoft.com/office/officeart/2005/8/layout/equation2"/>
    <dgm:cxn modelId="{C5629A38-3E4D-436C-9979-59B89D1AB7CA}" type="presParOf" srcId="{DE153946-C559-454C-BCE1-43C9D39E1DE8}" destId="{82BD5BB9-2652-4DCD-AD15-66709B5B026B}" srcOrd="0" destOrd="0" presId="urn:microsoft.com/office/officeart/2005/8/layout/equation2"/>
    <dgm:cxn modelId="{04A8CA7A-C3A6-4888-9C0B-6D48A31B06FA}" type="presParOf" srcId="{43B7EF18-860C-4543-86A7-46F19BAFA4A3}" destId="{041695DC-C734-4056-AFAE-DD4374B2128E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A0E2C8-5B54-4ADB-B9A7-17A8815A641B}">
      <dsp:nvSpPr>
        <dsp:cNvPr id="0" name=""/>
        <dsp:cNvSpPr/>
      </dsp:nvSpPr>
      <dsp:spPr>
        <a:xfrm>
          <a:off x="3280106" y="2459330"/>
          <a:ext cx="2065999" cy="206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2">
                  <a:lumMod val="25000"/>
                </a:schemeClr>
              </a:solidFill>
            </a:rPr>
            <a:t>ДЛЯ  МЕНЕ  ВАЖЛИВО</a:t>
          </a:r>
          <a:endParaRPr lang="ru-RU" sz="2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280106" y="2459330"/>
        <a:ext cx="2065999" cy="2065999"/>
      </dsp:txXfrm>
    </dsp:sp>
    <dsp:sp modelId="{1217311F-222B-44BA-9A39-D24C51F75842}">
      <dsp:nvSpPr>
        <dsp:cNvPr id="0" name=""/>
        <dsp:cNvSpPr/>
      </dsp:nvSpPr>
      <dsp:spPr>
        <a:xfrm rot="10720440">
          <a:off x="2605033" y="2861407"/>
          <a:ext cx="866771" cy="585318"/>
        </a:xfrm>
        <a:prstGeom prst="left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AD3D1-E716-49D3-AD2D-766D0F5C5F21}">
      <dsp:nvSpPr>
        <dsp:cNvPr id="0" name=""/>
        <dsp:cNvSpPr/>
      </dsp:nvSpPr>
      <dsp:spPr>
        <a:xfrm>
          <a:off x="123802" y="2232034"/>
          <a:ext cx="2435965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2">
                  <a:lumMod val="25000"/>
                </a:schemeClr>
              </a:solidFill>
            </a:rPr>
            <a:t>НАВЧИТИ УЧНІВ ВІДХОДИТИ  ВІД ШАБЛОНІВ</a:t>
          </a:r>
          <a:endParaRPr lang="ru-RU" sz="2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23802" y="2232034"/>
        <a:ext cx="2435965" cy="1570159"/>
      </dsp:txXfrm>
    </dsp:sp>
    <dsp:sp modelId="{3EC1D158-A08C-4952-9AD8-28171B6A20C0}">
      <dsp:nvSpPr>
        <dsp:cNvPr id="0" name=""/>
        <dsp:cNvSpPr/>
      </dsp:nvSpPr>
      <dsp:spPr>
        <a:xfrm>
          <a:off x="3984985" y="1589088"/>
          <a:ext cx="585987" cy="1123655"/>
        </a:xfrm>
        <a:prstGeom prst="upDown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F257D-99C4-4F40-807A-D0B4967F2DC7}">
      <dsp:nvSpPr>
        <dsp:cNvPr id="0" name=""/>
        <dsp:cNvSpPr/>
      </dsp:nvSpPr>
      <dsp:spPr>
        <a:xfrm>
          <a:off x="2926713" y="632"/>
          <a:ext cx="2772783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2">
                  <a:lumMod val="25000"/>
                </a:schemeClr>
              </a:solidFill>
            </a:rPr>
            <a:t>НАВЧИТИ САМОСТІЙНО  ШУКАТИ ШЛЯХ УСПІХУ ТА САМОРЕАЛІЗАЦІЇ</a:t>
          </a:r>
          <a:endParaRPr lang="ru-RU" sz="2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26713" y="632"/>
        <a:ext cx="2772783" cy="1570159"/>
      </dsp:txXfrm>
    </dsp:sp>
    <dsp:sp modelId="{1C0DE0FB-3F81-4E93-BA59-DD0DE58CF259}">
      <dsp:nvSpPr>
        <dsp:cNvPr id="0" name=""/>
        <dsp:cNvSpPr/>
      </dsp:nvSpPr>
      <dsp:spPr>
        <a:xfrm rot="5492376">
          <a:off x="5303587" y="2756327"/>
          <a:ext cx="676066" cy="853373"/>
        </a:xfrm>
        <a:prstGeom prst="upDown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80F27-F70E-429A-933A-50224620FFE1}">
      <dsp:nvSpPr>
        <dsp:cNvPr id="0" name=""/>
        <dsp:cNvSpPr/>
      </dsp:nvSpPr>
      <dsp:spPr>
        <a:xfrm>
          <a:off x="6124580" y="2160601"/>
          <a:ext cx="2557142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2">
                  <a:lumMod val="25000"/>
                </a:schemeClr>
              </a:solidFill>
            </a:rPr>
            <a:t>ПЕРЕТВОРИТИ  МЕХАНІЧНЕ НАВЧАННЯ НА АКТИВНЕ ТА  ІНІЦІАТИВНЕ </a:t>
          </a:r>
          <a:endParaRPr lang="ru-RU" sz="2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24580" y="2160601"/>
        <a:ext cx="2557142" cy="15701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0C18EB-D46E-4EAB-B85E-5D26541CB614}">
      <dsp:nvSpPr>
        <dsp:cNvPr id="0" name=""/>
        <dsp:cNvSpPr/>
      </dsp:nvSpPr>
      <dsp:spPr>
        <a:xfrm>
          <a:off x="71440" y="142873"/>
          <a:ext cx="3407540" cy="2461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РОЗВИВАЄ АНАЛІТИЧНЕ МИСЛЕННЯ УЧНІВ , УМІННЯ ПРИЙМАТИ ОБҐРУНТОВАНІ РІШЕННЯ, ЗВАЖАЮЧИ НА РІЗНІ ТОЧКИ ЗОРУ 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1440" y="142873"/>
        <a:ext cx="3407540" cy="2461202"/>
      </dsp:txXfrm>
    </dsp:sp>
    <dsp:sp modelId="{12962CEB-CBDB-450E-949E-C7E53B63B704}">
      <dsp:nvSpPr>
        <dsp:cNvPr id="0" name=""/>
        <dsp:cNvSpPr/>
      </dsp:nvSpPr>
      <dsp:spPr>
        <a:xfrm>
          <a:off x="1420249" y="2703464"/>
          <a:ext cx="709922" cy="709922"/>
        </a:xfrm>
        <a:prstGeom prst="mathPlus">
          <a:avLst/>
        </a:prstGeom>
        <a:solidFill>
          <a:schemeClr val="bg2">
            <a:lumMod val="25000"/>
          </a:schemeClr>
        </a:solidFill>
        <a:ln>
          <a:solidFill>
            <a:schemeClr val="bg2">
              <a:lumMod val="2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20249" y="2703464"/>
        <a:ext cx="709922" cy="709922"/>
      </dsp:txXfrm>
    </dsp:sp>
    <dsp:sp modelId="{7BB43781-92E1-4208-8E62-B5A97996833A}">
      <dsp:nvSpPr>
        <dsp:cNvPr id="0" name=""/>
        <dsp:cNvSpPr/>
      </dsp:nvSpPr>
      <dsp:spPr>
        <a:xfrm>
          <a:off x="3337" y="3512776"/>
          <a:ext cx="3543747" cy="2345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</a:rPr>
            <a:t>-</a:t>
          </a: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</a:rPr>
            <a:t>”</a:t>
          </a: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ДІАГРАМА ЕЙЛЕРА-ВЕНА</a:t>
          </a: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АСОЦІАТИВНИЙ</a:t>
          </a:r>
          <a:r>
            <a:rPr lang="uk-UA" sz="1800" b="1" kern="1200" baseline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КУЩ</a:t>
          </a:r>
          <a:r>
            <a:rPr lang="en-US" sz="1800" b="1" kern="1200" baseline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sz="1800" b="1" kern="1200" baseline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uk-UA" sz="1800" b="1" kern="1200" dirty="0" smtClean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ЧИТАННЯ З ПЕРЕДБАЧЕННЯМ</a:t>
          </a: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uk-UA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7" y="3512776"/>
        <a:ext cx="3543747" cy="2345141"/>
      </dsp:txXfrm>
    </dsp:sp>
    <dsp:sp modelId="{DE153946-C559-454C-BCE1-43C9D39E1DE8}">
      <dsp:nvSpPr>
        <dsp:cNvPr id="0" name=""/>
        <dsp:cNvSpPr/>
      </dsp:nvSpPr>
      <dsp:spPr>
        <a:xfrm rot="54764">
          <a:off x="3731616" y="2807016"/>
          <a:ext cx="391309" cy="45532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764">
        <a:off x="3731616" y="2807016"/>
        <a:ext cx="391309" cy="455329"/>
      </dsp:txXfrm>
    </dsp:sp>
    <dsp:sp modelId="{041695DC-C734-4056-AFAE-DD4374B2128E}">
      <dsp:nvSpPr>
        <dsp:cNvPr id="0" name=""/>
        <dsp:cNvSpPr/>
      </dsp:nvSpPr>
      <dsp:spPr>
        <a:xfrm>
          <a:off x="4284823" y="1849404"/>
          <a:ext cx="3573356" cy="2438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РОЗВИТОК  КРИТИЧНОГО МИСЛЕННЯ </a:t>
          </a:r>
          <a:endParaRPr lang="ru-RU" sz="2800" b="1" kern="1200" dirty="0">
            <a:solidFill>
              <a:schemeClr val="accent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4823" y="1849404"/>
        <a:ext cx="3573356" cy="2438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Рабочий стол\Антологія-квітів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-428652"/>
            <a:ext cx="9644098" cy="896811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429684" cy="210027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РОЗВИТОК</a:t>
            </a:r>
            <a:b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ТВОРЧИХ ЗДІБНОСТЕЙ УЧНІВ ЯК ЗАСІБ ФОРМУВАННЯ ЖИТТЄВИХ КОМПЕТЕНТНОСТЕЙ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29150" y="2643182"/>
            <a:ext cx="4614850" cy="3643338"/>
          </a:xfrm>
        </p:spPr>
        <p:txBody>
          <a:bodyPr>
            <a:normAutofit fontScale="92500"/>
          </a:bodyPr>
          <a:lstStyle/>
          <a:p>
            <a:pPr marL="266700" algn="ctr">
              <a:lnSpc>
                <a:spcPct val="150000"/>
              </a:lnSpc>
            </a:pPr>
            <a:r>
              <a:rPr lang="uk-UA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 ДОСВІДУ РОБОТИ</a:t>
            </a:r>
          </a:p>
          <a:p>
            <a:pPr marL="266700" algn="ctr">
              <a:lnSpc>
                <a:spcPct val="150000"/>
              </a:lnSpc>
            </a:pPr>
            <a:r>
              <a:rPr lang="uk-UA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ВЧИТЕЛЯ УКРАЇНСЬКОЇ МОВИ ТА ЛІТЕРАТУРИ  </a:t>
            </a:r>
          </a:p>
          <a:p>
            <a:pPr marL="266700" algn="ctr">
              <a:lnSpc>
                <a:spcPct val="150000"/>
              </a:lnSpc>
            </a:pPr>
            <a:r>
              <a:rPr lang="uk-UA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ІВКІВСЬКОЇ ЗОШ І-ІІІ СТУПЕНІВ </a:t>
            </a: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ЗАМАХ СВІТЛАНИ ГРИГОРІВНИ 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C:\Documents and Settings\Administrator\Local Settings\Temporary Internet Files\Content.Word\IMG_4476.jpg"/>
          <p:cNvPicPr/>
          <p:nvPr/>
        </p:nvPicPr>
        <p:blipFill>
          <a:blip r:embed="rId3" cstate="print"/>
          <a:srcRect l="23891" t="4915" r="32175" b="17094"/>
          <a:stretch>
            <a:fillRect/>
          </a:stretch>
        </p:blipFill>
        <p:spPr bwMode="auto">
          <a:xfrm>
            <a:off x="1142976" y="2643182"/>
            <a:ext cx="3071834" cy="4000528"/>
          </a:xfrm>
          <a:prstGeom prst="rect">
            <a:avLst/>
          </a:prstGeom>
          <a:ln w="127000" cap="rnd">
            <a:solidFill>
              <a:schemeClr val="accent5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 проектів: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Весільна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обрядовість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Прилуччини”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“Моя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душа – це храм чи купа цегли?”,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“Ця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дівчина, не просто так, Маруся…”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5781" y="2967335"/>
            <a:ext cx="635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ПРОЕКТІВ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 умови для творчого саморозвитку та самореалізації учнів, формує необхідні життєві компетентності.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929190" y="2428868"/>
            <a:ext cx="1128714" cy="700086"/>
          </a:xfrm>
          <a:prstGeom prst="straightConnector1">
            <a:avLst/>
          </a:prstGeom>
          <a:ln w="53975">
            <a:solidFill>
              <a:schemeClr val="bg2">
                <a:lumMod val="25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6072198" y="3786190"/>
            <a:ext cx="1428760" cy="500066"/>
          </a:xfrm>
          <a:prstGeom prst="straightConnector1">
            <a:avLst/>
          </a:prstGeom>
          <a:ln w="47625">
            <a:solidFill>
              <a:schemeClr val="bg2">
                <a:lumMod val="25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10600" cy="882650"/>
          </a:xfrm>
        </p:spPr>
        <p:txBody>
          <a:bodyPr/>
          <a:lstStyle/>
          <a:p>
            <a:r>
              <a:rPr lang="uk-UA" dirty="0" smtClean="0"/>
              <a:t>Учити творити: захист проектів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91012" cy="32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DCIM\102CANON\IMG_1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381780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1435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ТВОРЧИЙ ПРОЕКТ “СТОРІНКАМИ ТВОРІВ І.С. НЕЧУЯ-ЛЕВИЦЬКОГО”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98884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МІНІ-ПРОЕКТ “СЦЕНІЧНА ІСТОРІЯ П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ЄСИ І.ФРАНКА “УКРАДЕНЕ ЩАСТЯ”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151" y="2928934"/>
            <a:ext cx="88918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ІНТЕРАКТИВНЕ НАВЧАННЯ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858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 ініціативу, незалежність, уяву учнів, </a:t>
            </a:r>
            <a:r>
              <a:rPr lang="uk-UA" sz="360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 співпрацювати </a:t>
            </a: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іншими членами колективу.</a:t>
            </a:r>
          </a:p>
          <a:p>
            <a:endParaRPr lang="uk-UA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uk-UA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uk-UA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071942"/>
          <a:ext cx="85011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70840">
                <a:tc>
                  <a:txBody>
                    <a:bodyPr/>
                    <a:lstStyle/>
                    <a:p>
                      <a:endParaRPr lang="uk-UA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uk-UA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Круглий стіл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”</a:t>
                      </a:r>
                      <a:endParaRPr lang="uk-UA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uk-UA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uk-UA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ПРЕС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”</a:t>
                      </a:r>
                      <a:endParaRPr lang="uk-UA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uk-UA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Займи позицію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”</a:t>
                      </a:r>
                      <a:endParaRPr lang="ru-RU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uk-UA" sz="28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uk-UA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Форум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”</a:t>
                      </a:r>
                      <a:endParaRPr lang="uk-UA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uk-UA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Дебати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”</a:t>
                      </a:r>
                      <a:endParaRPr lang="uk-UA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uk-UA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Незакінчене речення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”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“Круглий</a:t>
            </a:r>
            <a:r>
              <a:rPr lang="uk-UA" dirty="0" smtClean="0"/>
              <a:t> </a:t>
            </a:r>
            <a:r>
              <a:rPr lang="uk-UA" dirty="0" err="1" smtClean="0"/>
              <a:t>стіл”</a:t>
            </a:r>
            <a:r>
              <a:rPr lang="uk-UA" dirty="0" smtClean="0"/>
              <a:t>: аналіз життєвої ситуації (за драмою і. франка </a:t>
            </a:r>
            <a:r>
              <a:rPr lang="uk-UA" dirty="0" err="1" smtClean="0"/>
              <a:t>“украдене</a:t>
            </a:r>
            <a:r>
              <a:rPr lang="uk-UA" dirty="0" smtClean="0"/>
              <a:t> </a:t>
            </a:r>
            <a:r>
              <a:rPr lang="uk-UA" dirty="0" err="1" smtClean="0"/>
              <a:t>щастя”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3074" name="Picture 2" descr="F:\DCIM\102CANON\IMG_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4191268" cy="3143272"/>
          </a:xfrm>
          <a:prstGeom prst="rect">
            <a:avLst/>
          </a:prstGeom>
          <a:noFill/>
        </p:spPr>
      </p:pic>
      <p:pic>
        <p:nvPicPr>
          <p:cNvPr id="3075" name="Picture 3" descr="F:\DCIM\102CANON\IMG_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166250" cy="3124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428604"/>
          <a:ext cx="785818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Формування життєвих компетентностей  засобами ікт</a:t>
            </a:r>
            <a:endParaRPr lang="ru-RU" dirty="0"/>
          </a:p>
        </p:txBody>
      </p:sp>
      <p:pic>
        <p:nvPicPr>
          <p:cNvPr id="3074" name="Picture 2" descr="D:\фото\уроки\IMG_40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291012" cy="3218259"/>
          </a:xfrm>
          <a:prstGeom prst="rect">
            <a:avLst/>
          </a:prstGeom>
          <a:noFill/>
        </p:spPr>
      </p:pic>
      <p:pic>
        <p:nvPicPr>
          <p:cNvPr id="2050" name="Picture 2" descr="F:\DCIM\102CANON\IMG_1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286524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6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ПІДГОТОВКА  ДО ЗНО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25717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ПРЕЗЕНТАЦІЯ СЛАЙД-ТВОРУ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 УСПІХОМ ВИКОРИСТОВУЮ</a:t>
            </a:r>
            <a:endParaRPr lang="ru-RU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71656" cy="499715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урок-засідання літературного клубу;</a:t>
            </a:r>
          </a:p>
          <a:p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музейний урок;</a:t>
            </a:r>
          </a:p>
          <a:p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урок-дослідження;</a:t>
            </a:r>
          </a:p>
          <a:p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урок-брифінг;</a:t>
            </a:r>
          </a:p>
          <a:p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урок-діалог;</a:t>
            </a:r>
          </a:p>
          <a:p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урок-екскурсію.</a:t>
            </a:r>
          </a:p>
          <a:p>
            <a:endParaRPr lang="ru-RU" dirty="0"/>
          </a:p>
        </p:txBody>
      </p:sp>
      <p:pic>
        <p:nvPicPr>
          <p:cNvPr id="6" name="Содержимое 5" descr="P2100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3960440" cy="297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600" cy="882650"/>
          </a:xfrm>
        </p:spPr>
        <p:txBody>
          <a:bodyPr/>
          <a:lstStyle/>
          <a:p>
            <a:pPr algn="ctr"/>
            <a:r>
              <a:rPr lang="uk-UA" dirty="0" smtClean="0"/>
              <a:t>Мандрівки рідною </a:t>
            </a:r>
            <a:r>
              <a:rPr lang="uk-UA" dirty="0" err="1" smtClean="0"/>
              <a:t>україною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941168"/>
            <a:ext cx="4290556" cy="639762"/>
          </a:xfrm>
        </p:spPr>
        <p:txBody>
          <a:bodyPr/>
          <a:lstStyle/>
          <a:p>
            <a:pPr algn="ctr"/>
            <a:r>
              <a:rPr lang="uk-UA" dirty="0" smtClean="0"/>
              <a:t>КАНІВ. ЧЕРНЕЧА ГОРА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4869160"/>
            <a:ext cx="4292241" cy="639762"/>
          </a:xfrm>
        </p:spPr>
        <p:txBody>
          <a:bodyPr/>
          <a:lstStyle/>
          <a:p>
            <a:pPr algn="ctr"/>
            <a:r>
              <a:rPr lang="uk-UA" dirty="0" smtClean="0"/>
              <a:t>КАЧАНІВКА</a:t>
            </a:r>
            <a:endParaRPr lang="ru-RU" dirty="0"/>
          </a:p>
        </p:txBody>
      </p:sp>
      <p:pic>
        <p:nvPicPr>
          <p:cNvPr id="7" name="Содержимое 6" descr="IMG_46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51409"/>
          </a:xfrm>
        </p:spPr>
      </p:pic>
      <p:pic>
        <p:nvPicPr>
          <p:cNvPr id="3074" name="Picture 2" descr="G:\Новая_папка\9VyXihvjsu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600" cy="882650"/>
          </a:xfrm>
        </p:spPr>
        <p:txBody>
          <a:bodyPr/>
          <a:lstStyle/>
          <a:p>
            <a:pPr algn="ctr"/>
            <a:r>
              <a:rPr lang="uk-UA" dirty="0" smtClean="0"/>
              <a:t>галерея творчих справ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708920"/>
            <a:ext cx="4290556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2204864"/>
            <a:ext cx="4292241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\ато\IMG_14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8495"/>
            <a:ext cx="4143404" cy="3107553"/>
          </a:xfrm>
          <a:prstGeom prst="rect">
            <a:avLst/>
          </a:prstGeom>
          <a:noFill/>
        </p:spPr>
      </p:pic>
      <p:pic>
        <p:nvPicPr>
          <p:cNvPr id="1026" name="Picture 2" descr="D:\фото\школа-2012\IMG_67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25000" contrast="26000"/>
          </a:blip>
          <a:srcRect/>
          <a:stretch>
            <a:fillRect/>
          </a:stretch>
        </p:blipFill>
        <p:spPr bwMode="auto">
          <a:xfrm>
            <a:off x="4648200" y="1785926"/>
            <a:ext cx="4146035" cy="31095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00063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ЛІТЕРАТУРНА ВІТАЛЬНЯ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ДО 120 –РІЧЧЯ ВІД  ДНЯ НАРОДЖЕННЯ О.ДОВЖЕНКА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00063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ЗУСТРІЧ  З ПОЕТЕСОЮ В.ГРИБЕНКО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РЕЗУЛЬТАТИВНІСТЬ ДІЯЛЬНОСТІ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500174"/>
            <a:ext cx="85011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2010р. </a:t>
            </a:r>
            <a:r>
              <a:rPr lang="uk-UA" sz="2400" b="1" dirty="0" smtClean="0"/>
              <a:t>Пошуковий загін </a:t>
            </a:r>
            <a:r>
              <a:rPr lang="uk-UA" sz="2400" b="1" dirty="0" err="1" smtClean="0"/>
              <a:t>“Оберіг”</a:t>
            </a:r>
            <a:r>
              <a:rPr lang="uk-UA" sz="2400" b="1" dirty="0" smtClean="0"/>
              <a:t> – лауреат обласного етапу конкурсу </a:t>
            </a:r>
            <a:r>
              <a:rPr lang="uk-UA" sz="2400" b="1" dirty="0" err="1" smtClean="0"/>
              <a:t>“Пізнай</a:t>
            </a:r>
            <a:r>
              <a:rPr lang="uk-UA" sz="2400" b="1" dirty="0" smtClean="0"/>
              <a:t> свою </a:t>
            </a:r>
            <a:r>
              <a:rPr lang="uk-UA" sz="2400" b="1" dirty="0" err="1" smtClean="0"/>
              <a:t>Україну”</a:t>
            </a:r>
            <a:r>
              <a:rPr lang="uk-UA" sz="2400" b="1" dirty="0" smtClean="0"/>
              <a:t>; ІІІ місце на районній олімпіаді (Мартиненко І.); ІІ місце на конкурсі </a:t>
            </a:r>
            <a:r>
              <a:rPr lang="uk-UA" sz="2400" b="1" dirty="0" err="1" smtClean="0"/>
              <a:t>ім.П.Яцика</a:t>
            </a:r>
            <a:r>
              <a:rPr lang="uk-UA" sz="2400" b="1" dirty="0" smtClean="0"/>
              <a:t> (Андрущенко Я.).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2011р. </a:t>
            </a:r>
            <a:r>
              <a:rPr lang="uk-UA" sz="2400" b="1" dirty="0" smtClean="0"/>
              <a:t>ІІ місце на районній олімпіаді (Андрущенко Я.), ІІІ місце Мартиненко І.; ІІІ місце на конкурсі </a:t>
            </a:r>
            <a:r>
              <a:rPr lang="uk-UA" sz="2400" b="1" dirty="0" err="1" smtClean="0"/>
              <a:t>ім.П.Яцика</a:t>
            </a:r>
            <a:r>
              <a:rPr lang="uk-UA" sz="2400" b="1" dirty="0" smtClean="0"/>
              <a:t> (Мартиненко І., Андрущенко Я.); ІІІ місце на конкурсі </a:t>
            </a:r>
            <a:r>
              <a:rPr lang="uk-UA" sz="2400" b="1" dirty="0" err="1" smtClean="0"/>
              <a:t>ім.Т.Шевченка</a:t>
            </a:r>
            <a:r>
              <a:rPr lang="uk-UA" sz="2400" b="1" dirty="0" smtClean="0"/>
              <a:t> (Мартиненко І.).</a:t>
            </a:r>
          </a:p>
          <a:p>
            <a:pPr>
              <a:buFont typeface="Wingdings" pitchFamily="2" charset="2"/>
              <a:buChar char="Ø"/>
            </a:pPr>
            <a:r>
              <a:rPr lang="uk-UA" sz="2400" b="1" smtClean="0">
                <a:solidFill>
                  <a:schemeClr val="accent2">
                    <a:lumMod val="50000"/>
                  </a:schemeClr>
                </a:solidFill>
              </a:rPr>
              <a:t>2013/14 р.</a:t>
            </a:r>
            <a:r>
              <a:rPr lang="uk-UA" sz="2400" b="1" smtClean="0"/>
              <a:t> </a:t>
            </a:r>
            <a:r>
              <a:rPr lang="uk-UA" sz="2400" b="1" dirty="0" smtClean="0"/>
              <a:t>І місце на районній олімпіаді (Андрущенко Я.), І місце на конкурсі </a:t>
            </a:r>
            <a:r>
              <a:rPr lang="uk-UA" sz="2400" b="1" dirty="0" err="1" smtClean="0"/>
              <a:t>ім.П.Яцика</a:t>
            </a:r>
            <a:r>
              <a:rPr lang="uk-UA" sz="2400" b="1" dirty="0" smtClean="0"/>
              <a:t> (Москаленко Є.), І місце на конкурсі </a:t>
            </a:r>
            <a:r>
              <a:rPr lang="uk-UA" sz="2400" b="1" dirty="0" err="1" smtClean="0"/>
              <a:t>ім.Т.Шевченка</a:t>
            </a:r>
            <a:r>
              <a:rPr lang="uk-UA" sz="2400" b="1" dirty="0" smtClean="0"/>
              <a:t> (Москаленко Є.).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2014р</a:t>
            </a:r>
            <a:r>
              <a:rPr lang="uk-UA" sz="2400" b="1" dirty="0" smtClean="0"/>
              <a:t>. Диплом ІІІ ступеня на обласній олімпіаді (Андрущенко Я.), ІІІ місце в третьому етапі конкурсу </a:t>
            </a:r>
            <a:r>
              <a:rPr lang="uk-UA" sz="2400" b="1" dirty="0" err="1" smtClean="0"/>
              <a:t>ім.П.Яцика</a:t>
            </a:r>
            <a:r>
              <a:rPr lang="uk-UA" sz="2400" b="1" dirty="0" smtClean="0"/>
              <a:t> (Москаленко Є.).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ПРОФЕСІЙНА КАРТА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842968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Освіта:</a:t>
            </a:r>
            <a:r>
              <a:rPr lang="uk-UA" sz="2800" b="1" dirty="0" smtClean="0"/>
              <a:t>  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вища, Ніжинський педагогічний інститут </a:t>
            </a:r>
            <a:endParaRPr lang="uk-UA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М.В.Гоголя.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Посада: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української мови і літератури.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стаж:   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років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Кваліфікаційна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Спеціаліст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категорії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 </a:t>
            </a: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«Старший учитель».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фахового рівня: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Курси “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en-US" sz="2800" b="1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 для 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майбутнього”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р.), курси підвищення кваліфікації  (201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р.).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100" b="1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839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10600" cy="882650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/>
              <a:t>знання, уміння, отримані в школі, - беззаперечна основа для успішної самореалізації в житті</a:t>
            </a:r>
            <a:endParaRPr lang="ru-RU" dirty="0"/>
          </a:p>
        </p:txBody>
      </p:sp>
      <p:pic>
        <p:nvPicPr>
          <p:cNvPr id="7" name="Содержимое 6" descr="https://pp.vk.me/c621526/v621526830/ef87/UsdaXQIQOFs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pp.vk.me/c621526/v621526830/ef6c/zr3K1lADMo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19288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1nUvDq4MhB0.jpg"/>
          <p:cNvPicPr>
            <a:picLocks noChangeAspect="1" noChangeArrowheads="1"/>
          </p:cNvPicPr>
          <p:nvPr/>
        </p:nvPicPr>
        <p:blipFill>
          <a:blip r:embed="rId4" cstate="print"/>
          <a:srcRect r="8240"/>
          <a:stretch>
            <a:fillRect/>
          </a:stretch>
        </p:blipFill>
        <p:spPr bwMode="auto">
          <a:xfrm>
            <a:off x="5286380" y="2000240"/>
            <a:ext cx="3286148" cy="2286016"/>
          </a:xfrm>
          <a:prstGeom prst="rect">
            <a:avLst/>
          </a:prstGeom>
          <a:noFill/>
        </p:spPr>
      </p:pic>
      <p:pic>
        <p:nvPicPr>
          <p:cNvPr id="1026" name="Picture 2" descr="F:\ViDIecmZM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357562"/>
            <a:ext cx="1928826" cy="288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АКТУАЛЬНІСТЬ ОБРАНОЇ ТЕМИ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471490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не  тільки  мають знання, а й уміють творчо  використовувати  їх  у  житті;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здатні нетрадиційно  та  якісно вирішувати  проблеми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928670"/>
            <a:ext cx="82153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Сучасний світ потребує людей, які:</a:t>
            </a:r>
          </a:p>
          <a:p>
            <a:pPr algn="ctr"/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://zelovera.com/wp-content/uploads/2013/03/images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14752"/>
            <a:ext cx="3714776" cy="2796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463">
              <a:buNone/>
            </a:pPr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Якщо учень у школі не навчився сам нічого творити, то й у житті він завжди буде наслідувати, копіювати…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Л.Толстой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Головне завдання  вчителя -  створення умов для  формування життєво компетентної  креативної особистості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749636" cy="4392488"/>
          </a:xfrm>
        </p:spPr>
        <p:txBody>
          <a:bodyPr>
            <a:noAutofit/>
          </a:bodyPr>
          <a:lstStyle/>
          <a:p>
            <a:pPr indent="17463" algn="ctr">
              <a:buNone/>
            </a:pP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української літератури найбільш сприятливі для розвитку творчих здібностей учнів, адже рідна література – природний вихователь, найбільший педагог.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Arial Black" pitchFamily="34" charset="0"/>
              </a:rPr>
              <a:t>ЯК РОЗВИВАТИ ТВОРЧІ ЗДІБНОСТІ: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4962852" cy="5000660"/>
          </a:xfrm>
        </p:spPr>
        <p:txBody>
          <a:bodyPr>
            <a:noAutofit/>
          </a:bodyPr>
          <a:lstStyle/>
          <a:p>
            <a:pPr marL="361950" lvl="0" indent="-361950">
              <a:buClr>
                <a:schemeClr val="tx1"/>
              </a:buClr>
              <a:buSzPct val="116000"/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культивуй творчу атмосферу;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marL="361950" lvl="0" indent="-361950">
              <a:buClr>
                <a:schemeClr val="tx1"/>
              </a:buClr>
              <a:buSzPct val="116000"/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пропонуй цікаві  проекти;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marL="361950" lvl="0" indent="-361950">
              <a:buClr>
                <a:schemeClr val="tx1"/>
              </a:buClr>
              <a:buSzPct val="116000"/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створюй проблемні та розвивальні ситуації;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61950" lvl="0" indent="-361950">
              <a:buClr>
                <a:schemeClr val="tx1"/>
              </a:buClr>
              <a:buSzPct val="116000"/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застосовуй  творчі    пошукові роботи;</a:t>
            </a:r>
          </a:p>
          <a:p>
            <a:pPr marL="361950" indent="-361950">
              <a:buClr>
                <a:schemeClr val="tx1"/>
              </a:buClr>
              <a:buSzPct val="116000"/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використовуй  випереджальні завдання;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61950" indent="-361950">
              <a:buClr>
                <a:schemeClr val="tx1"/>
              </a:buClr>
              <a:buSzPct val="116000"/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впливай особистим прикладом.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  <p:pic>
        <p:nvPicPr>
          <p:cNvPr id="4099" name="Picture 3" descr="G:\IMG_06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32228" y="2214554"/>
            <a:ext cx="4611772" cy="3292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ПРАЦЮЮ, УПРОВАДЖУЮЧИ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5786" y="1857364"/>
            <a:ext cx="7747295" cy="4000528"/>
            <a:chOff x="528" y="1248"/>
            <a:chExt cx="4719" cy="182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3733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3734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3735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3736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3737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3738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73739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73740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73741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73743" name="AutoShape 15"/>
            <p:cNvSpPr>
              <a:spLocks noChangeArrowheads="1"/>
            </p:cNvSpPr>
            <p:nvPr/>
          </p:nvSpPr>
          <p:spPr bwMode="gray">
            <a:xfrm>
              <a:off x="528" y="2213"/>
              <a:ext cx="1152" cy="73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528" y="1299"/>
              <a:ext cx="1152" cy="66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3746" name="AutoShape 18"/>
            <p:cNvSpPr>
              <a:spLocks noChangeArrowheads="1"/>
            </p:cNvSpPr>
            <p:nvPr/>
          </p:nvSpPr>
          <p:spPr bwMode="gray">
            <a:xfrm>
              <a:off x="3951" y="2165"/>
              <a:ext cx="1200" cy="78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3984" y="1347"/>
              <a:ext cx="1200" cy="62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gray">
            <a:xfrm>
              <a:off x="2264" y="1920"/>
              <a:ext cx="10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000000"/>
                  </a:solidFill>
                </a:rPr>
                <a:t>Інтеграція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3750" name="Text Box 22"/>
            <p:cNvSpPr txBox="1">
              <a:spLocks noChangeArrowheads="1"/>
            </p:cNvSpPr>
            <p:nvPr/>
          </p:nvSpPr>
          <p:spPr bwMode="gray">
            <a:xfrm>
              <a:off x="635" y="1505"/>
              <a:ext cx="91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Інтерактивні</a:t>
              </a:r>
            </a:p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технології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3752" name="Text Box 24"/>
            <p:cNvSpPr txBox="1">
              <a:spLocks noChangeArrowheads="1"/>
            </p:cNvSpPr>
            <p:nvPr/>
          </p:nvSpPr>
          <p:spPr bwMode="gray">
            <a:xfrm>
              <a:off x="641" y="2455"/>
              <a:ext cx="864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Проектні </a:t>
              </a:r>
            </a:p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технології</a:t>
              </a:r>
            </a:p>
          </p:txBody>
        </p:sp>
        <p:sp>
          <p:nvSpPr>
            <p:cNvPr id="73753" name="Text Box 25"/>
            <p:cNvSpPr txBox="1">
              <a:spLocks noChangeArrowheads="1"/>
            </p:cNvSpPr>
            <p:nvPr/>
          </p:nvSpPr>
          <p:spPr bwMode="gray">
            <a:xfrm>
              <a:off x="4206" y="1537"/>
              <a:ext cx="85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Проблемне</a:t>
              </a:r>
            </a:p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навчання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3755" name="Text Box 27"/>
            <p:cNvSpPr txBox="1">
              <a:spLocks noChangeArrowheads="1"/>
            </p:cNvSpPr>
            <p:nvPr/>
          </p:nvSpPr>
          <p:spPr bwMode="gray">
            <a:xfrm>
              <a:off x="3843" y="2357"/>
              <a:ext cx="1404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Технології</a:t>
              </a:r>
            </a:p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 розвитку </a:t>
              </a:r>
            </a:p>
            <a:p>
              <a:pPr algn="ctr" eaLnBrk="0" hangingPunct="0"/>
              <a:r>
                <a:rPr lang="uk-UA" dirty="0">
                  <a:solidFill>
                    <a:srgbClr val="000000"/>
                  </a:solidFill>
                </a:rPr>
                <a:t>к</a:t>
              </a:r>
              <a:r>
                <a:rPr lang="uk-UA" dirty="0" smtClean="0">
                  <a:solidFill>
                    <a:srgbClr val="000000"/>
                  </a:solidFill>
                </a:rPr>
                <a:t>ритичного </a:t>
              </a:r>
            </a:p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мислення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714356"/>
            <a:ext cx="4834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ПРОБЛЕМНЕ 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НАВЧАННЯ: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71802" y="2643182"/>
            <a:ext cx="5388630" cy="1428760"/>
          </a:xfrm>
        </p:spPr>
        <p:txBody>
          <a:bodyPr>
            <a:normAutofit fontScale="25000" lnSpcReduction="20000"/>
          </a:bodyPr>
          <a:lstStyle/>
          <a:p>
            <a:pPr marL="360363" indent="0">
              <a:lnSpc>
                <a:spcPct val="120000"/>
              </a:lnSpc>
              <a:buNone/>
            </a:pPr>
            <a:r>
              <a:rPr lang="uk-UA" sz="9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 ВМІННЯ УЧНІВ ТВОРЧО МИСЛИТИ, СТИМУЛЮЄ ДО ПОШУКУ ШЛЯХІВ </a:t>
            </a:r>
            <a:r>
              <a:rPr lang="uk-UA" sz="9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</a:t>
            </a:r>
            <a:r>
              <a:rPr lang="en-US" sz="9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9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ЯЗАННЯ ПРОБЛЕМИ. </a:t>
            </a:r>
          </a:p>
          <a:p>
            <a:endParaRPr lang="uk-UA" sz="9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uk-UA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437112"/>
            <a:ext cx="53869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НА УРОЦІ ВИВЧЕННЯ ТВОРЧОСТІ М.ЗЕРОВА СТАВИМО ПРОБЛЕМНЕ ПИТАННЯ: “ЧИ  ПІДВЛАДНІ ЧАСУ СОНЕТИ ПОЕТІВ-НЕОКЛАСИКІВ ?”</a:t>
            </a:r>
            <a:endParaRPr lang="ru-RU" sz="23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6255350">
            <a:off x="5337388" y="4183063"/>
            <a:ext cx="1642965" cy="16282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76255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439919">
            <a:off x="5284520" y="1196294"/>
            <a:ext cx="1580553" cy="145700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2809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636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РОЗВИТОК  ТВОРЧИХ ЗДІБНОСТЕЙ УЧНІВ ЯК ЗАСІБ ФОРМУВАННЯ ЖИТТЄВИХ КОМПЕТЕНТНОСТЕЙ</vt:lpstr>
      <vt:lpstr>ПРОФЕСІЙНА КАРТА</vt:lpstr>
      <vt:lpstr>АКТУАЛЬНІСТЬ ОБРАНОЇ ТЕМИ</vt:lpstr>
      <vt:lpstr>Слайд 4</vt:lpstr>
      <vt:lpstr>Головне завдання  вчителя -  створення умов для  формування життєво компетентної  креативної особистості</vt:lpstr>
      <vt:lpstr>Слайд 6</vt:lpstr>
      <vt:lpstr>ЯК РОЗВИВАТИ ТВОРЧІ ЗДІБНОСТІ:</vt:lpstr>
      <vt:lpstr>ПРАЦЮЮ, УПРОВАДЖУЮЧИ</vt:lpstr>
      <vt:lpstr>Слайд 9</vt:lpstr>
      <vt:lpstr>Слайд 10</vt:lpstr>
      <vt:lpstr>Учити творити: захист проектів</vt:lpstr>
      <vt:lpstr>Слайд 12</vt:lpstr>
      <vt:lpstr>“Круглий стіл”: аналіз життєвої ситуації (за драмою і. франка “украдене щастя”)</vt:lpstr>
      <vt:lpstr>Слайд 14</vt:lpstr>
      <vt:lpstr>Формування життєвих компетентностей  засобами ікт</vt:lpstr>
      <vt:lpstr>З УСПІХОМ ВИКОРИСТОВУЮ</vt:lpstr>
      <vt:lpstr>Мандрівки рідною україною</vt:lpstr>
      <vt:lpstr>галерея творчих справ</vt:lpstr>
      <vt:lpstr>РЕЗУЛЬТАТИВНІСТЬ ДІЯЛЬНОСТІ</vt:lpstr>
      <vt:lpstr>знання, уміння, отримані в школі, - беззаперечна основа для успішної самореалізації в житті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 ТВОРЧИХ ЗДІБНОСТЕЙ УЧНІВ </dc:title>
  <cp:lastModifiedBy>Admin</cp:lastModifiedBy>
  <cp:revision>82</cp:revision>
  <dcterms:modified xsi:type="dcterms:W3CDTF">2015-02-25T14:08:10Z</dcterms:modified>
</cp:coreProperties>
</file>